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2C32E-18A9-420C-9248-B5E6C45C5DEC}" type="datetimeFigureOut">
              <a:rPr lang="pt-PT" smtClean="0"/>
              <a:t>29/03/2016</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0861EC-2783-4CDC-8186-3ADF378E2583}" type="slidenum">
              <a:rPr lang="pt-PT" smtClean="0"/>
              <a:t>‹#›</a:t>
            </a:fld>
            <a:endParaRPr lang="pt-PT"/>
          </a:p>
        </p:txBody>
      </p:sp>
    </p:spTree>
    <p:extLst>
      <p:ext uri="{BB962C8B-B14F-4D97-AF65-F5344CB8AC3E}">
        <p14:creationId xmlns:p14="http://schemas.microsoft.com/office/powerpoint/2010/main" val="226931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21067A-ED81-4FE5-AB67-087130E66E54}" type="slidenum">
              <a:rPr lang="pt-PT" altLang="pt-PT"/>
              <a:pPr>
                <a:spcBef>
                  <a:spcPct val="0"/>
                </a:spcBef>
              </a:pPr>
              <a:t>1</a:t>
            </a:fld>
            <a:endParaRPr lang="pt-PT" altLang="pt-PT"/>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61265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CC1369-52A1-4D22-84C7-141983599161}" type="slidenum">
              <a:rPr lang="pt-PT" altLang="pt-PT"/>
              <a:pPr>
                <a:spcBef>
                  <a:spcPct val="0"/>
                </a:spcBef>
              </a:pPr>
              <a:t>11</a:t>
            </a:fld>
            <a:endParaRPr lang="pt-PT" altLang="pt-PT"/>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0745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5D3969-7A59-4B9D-AE97-98C89A218BA2}" type="slidenum">
              <a:rPr lang="pt-PT" altLang="pt-PT"/>
              <a:pPr>
                <a:spcBef>
                  <a:spcPct val="0"/>
                </a:spcBef>
              </a:pPr>
              <a:t>12</a:t>
            </a:fld>
            <a:endParaRPr lang="pt-PT" altLang="pt-PT"/>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13753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D74B36-886E-453B-B9EC-8975167597E5}" type="slidenum">
              <a:rPr lang="pt-PT" altLang="pt-PT"/>
              <a:pPr>
                <a:spcBef>
                  <a:spcPct val="0"/>
                </a:spcBef>
              </a:pPr>
              <a:t>13</a:t>
            </a:fld>
            <a:endParaRPr lang="pt-PT" altLang="pt-PT"/>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7298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4C3155-F843-40BD-BDA2-FB34FE97951D}" type="slidenum">
              <a:rPr lang="pt-PT" altLang="pt-PT"/>
              <a:pPr>
                <a:spcBef>
                  <a:spcPct val="0"/>
                </a:spcBef>
              </a:pPr>
              <a:t>14</a:t>
            </a:fld>
            <a:endParaRPr lang="pt-PT" altLang="pt-PT"/>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95573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5914DA-0D16-488A-A6CC-7A605B69D328}" type="slidenum">
              <a:rPr lang="pt-PT" altLang="pt-PT"/>
              <a:pPr>
                <a:spcBef>
                  <a:spcPct val="0"/>
                </a:spcBef>
              </a:pPr>
              <a:t>15</a:t>
            </a:fld>
            <a:endParaRPr lang="pt-PT" altLang="pt-PT"/>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97919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6E4F69-0F89-4526-B441-9888E4EBDD05}" type="slidenum">
              <a:rPr lang="pt-PT" altLang="pt-PT"/>
              <a:pPr>
                <a:spcBef>
                  <a:spcPct val="0"/>
                </a:spcBef>
              </a:pPr>
              <a:t>16</a:t>
            </a:fld>
            <a:endParaRPr lang="pt-PT" altLang="pt-PT"/>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948824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C54BBF-E2E6-4ED8-91FF-83F1680AFDEC}" type="slidenum">
              <a:rPr lang="pt-PT" altLang="pt-PT"/>
              <a:pPr>
                <a:spcBef>
                  <a:spcPct val="0"/>
                </a:spcBef>
              </a:pPr>
              <a:t>18</a:t>
            </a:fld>
            <a:endParaRPr lang="pt-PT" altLang="pt-PT"/>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27418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D74F1A-CDA2-4B25-9A36-89A118161661}" type="slidenum">
              <a:rPr lang="pt-PT" altLang="pt-PT"/>
              <a:pPr>
                <a:spcBef>
                  <a:spcPct val="0"/>
                </a:spcBef>
              </a:pPr>
              <a:t>20</a:t>
            </a:fld>
            <a:endParaRPr lang="pt-PT" altLang="pt-PT"/>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96854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F7239D-CED6-409D-87F8-310EB1F3D931}" type="slidenum">
              <a:rPr lang="pt-PT" altLang="pt-PT"/>
              <a:pPr>
                <a:spcBef>
                  <a:spcPct val="0"/>
                </a:spcBef>
              </a:pPr>
              <a:t>21</a:t>
            </a:fld>
            <a:endParaRPr lang="pt-PT" altLang="pt-PT"/>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126361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8375F-D97F-45F6-9690-261C55FC8967}" type="slidenum">
              <a:rPr lang="pt-PT" altLang="pt-PT"/>
              <a:pPr>
                <a:spcBef>
                  <a:spcPct val="0"/>
                </a:spcBef>
              </a:pPr>
              <a:t>22</a:t>
            </a:fld>
            <a:endParaRPr lang="pt-PT" altLang="pt-PT"/>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0316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C442DB-2122-4558-A39A-26913AF6D7D6}" type="slidenum">
              <a:rPr lang="pt-PT" altLang="pt-PT"/>
              <a:pPr>
                <a:spcBef>
                  <a:spcPct val="0"/>
                </a:spcBef>
              </a:pPr>
              <a:t>2</a:t>
            </a:fld>
            <a:endParaRPr lang="pt-PT" altLang="pt-PT"/>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50774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E65945-4CDB-46A2-ADD4-95384ED40BE8}" type="slidenum">
              <a:rPr lang="pt-PT" altLang="pt-PT"/>
              <a:pPr>
                <a:spcBef>
                  <a:spcPct val="0"/>
                </a:spcBef>
              </a:pPr>
              <a:t>24</a:t>
            </a:fld>
            <a:endParaRPr lang="pt-PT" altLang="pt-PT"/>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731487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33C00A-142A-41B9-BD0A-EF3893992C5C}" type="slidenum">
              <a:rPr lang="pt-PT" altLang="pt-PT"/>
              <a:pPr>
                <a:spcBef>
                  <a:spcPct val="0"/>
                </a:spcBef>
              </a:pPr>
              <a:t>25</a:t>
            </a:fld>
            <a:endParaRPr lang="pt-PT" altLang="pt-PT"/>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5293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539263-3D6D-4CE3-8906-099831FD0B3A}" type="slidenum">
              <a:rPr lang="pt-PT" altLang="pt-PT"/>
              <a:pPr>
                <a:spcBef>
                  <a:spcPct val="0"/>
                </a:spcBef>
              </a:pPr>
              <a:t>26</a:t>
            </a:fld>
            <a:endParaRPr lang="pt-PT" altLang="pt-PT"/>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69407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5EA90D-2450-4954-B69E-1D410152B0FB}" type="slidenum">
              <a:rPr lang="pt-PT" altLang="pt-PT"/>
              <a:pPr>
                <a:spcBef>
                  <a:spcPct val="0"/>
                </a:spcBef>
              </a:pPr>
              <a:t>28</a:t>
            </a:fld>
            <a:endParaRPr lang="pt-PT" altLang="pt-PT"/>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9468542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BAEC8F-7991-4D0F-9CD4-7870D85DCBF4}" type="slidenum">
              <a:rPr lang="pt-PT" altLang="pt-PT"/>
              <a:pPr>
                <a:spcBef>
                  <a:spcPct val="0"/>
                </a:spcBef>
              </a:pPr>
              <a:t>29</a:t>
            </a:fld>
            <a:endParaRPr lang="pt-PT" altLang="pt-PT"/>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22057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81F8B8-880B-4BE5-A135-197CE44E33FD}" type="slidenum">
              <a:rPr lang="pt-PT" altLang="pt-PT"/>
              <a:pPr>
                <a:spcBef>
                  <a:spcPct val="0"/>
                </a:spcBef>
              </a:pPr>
              <a:t>30</a:t>
            </a:fld>
            <a:endParaRPr lang="pt-PT" altLang="pt-PT"/>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51712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58C813-9F6C-421D-8260-AA72748EEA4D}" type="slidenum">
              <a:rPr lang="pt-PT" altLang="pt-PT"/>
              <a:pPr>
                <a:spcBef>
                  <a:spcPct val="0"/>
                </a:spcBef>
              </a:pPr>
              <a:t>31</a:t>
            </a:fld>
            <a:endParaRPr lang="pt-PT" altLang="pt-PT"/>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104875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953078-0E3C-40C0-B4D0-50BA64CA241C}" type="slidenum">
              <a:rPr lang="pt-PT" altLang="pt-PT"/>
              <a:pPr>
                <a:spcBef>
                  <a:spcPct val="0"/>
                </a:spcBef>
              </a:pPr>
              <a:t>32</a:t>
            </a:fld>
            <a:endParaRPr lang="pt-PT" altLang="pt-PT"/>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09412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8D6-15AB-4B20-A0A1-4D646EE50009}" type="slidenum">
              <a:rPr lang="pt-PT" altLang="pt-PT"/>
              <a:pPr>
                <a:spcBef>
                  <a:spcPct val="0"/>
                </a:spcBef>
              </a:pPr>
              <a:t>33</a:t>
            </a:fld>
            <a:endParaRPr lang="pt-PT" altLang="pt-PT"/>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255811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4E77F5-57E8-4513-9DEA-B4C7E33E6041}" type="slidenum">
              <a:rPr lang="pt-PT" altLang="pt-PT"/>
              <a:pPr>
                <a:spcBef>
                  <a:spcPct val="0"/>
                </a:spcBef>
              </a:pPr>
              <a:t>34</a:t>
            </a:fld>
            <a:endParaRPr lang="pt-PT" altLang="pt-PT"/>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0757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D3D308-9DBD-4E03-9666-D9618F6AE414}" type="slidenum">
              <a:rPr lang="pt-PT" altLang="pt-PT"/>
              <a:pPr>
                <a:spcBef>
                  <a:spcPct val="0"/>
                </a:spcBef>
              </a:pPr>
              <a:t>3</a:t>
            </a:fld>
            <a:endParaRPr lang="pt-PT" altLang="pt-PT"/>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550541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C69150-A521-4E0B-97CD-E394987A832A}" type="slidenum">
              <a:rPr lang="pt-PT" altLang="pt-PT"/>
              <a:pPr>
                <a:spcBef>
                  <a:spcPct val="0"/>
                </a:spcBef>
              </a:pPr>
              <a:t>35</a:t>
            </a:fld>
            <a:endParaRPr lang="pt-PT" altLang="pt-PT"/>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14631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13D1AD-2F55-4B88-B265-0D88C38E6AF5}" type="slidenum">
              <a:rPr lang="pt-PT" altLang="pt-PT"/>
              <a:pPr>
                <a:spcBef>
                  <a:spcPct val="0"/>
                </a:spcBef>
              </a:pPr>
              <a:t>36</a:t>
            </a:fld>
            <a:endParaRPr lang="pt-PT" altLang="pt-PT"/>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39508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D8393A-DBCE-4BF0-B337-32FE66DEA5FA}" type="slidenum">
              <a:rPr lang="pt-PT" altLang="pt-PT"/>
              <a:pPr>
                <a:spcBef>
                  <a:spcPct val="0"/>
                </a:spcBef>
              </a:pPr>
              <a:t>37</a:t>
            </a:fld>
            <a:endParaRPr lang="pt-PT" altLang="pt-PT"/>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45330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9CB9E7-F6E2-4ABD-9EC2-FD449A367A85}" type="slidenum">
              <a:rPr lang="pt-PT" altLang="pt-PT"/>
              <a:pPr>
                <a:spcBef>
                  <a:spcPct val="0"/>
                </a:spcBef>
              </a:pPr>
              <a:t>38</a:t>
            </a:fld>
            <a:endParaRPr lang="pt-PT" altLang="pt-PT"/>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863581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E56194-84FB-41FD-B5B2-D0BDF11D163F}" type="slidenum">
              <a:rPr lang="pt-PT" altLang="pt-PT"/>
              <a:pPr>
                <a:spcBef>
                  <a:spcPct val="0"/>
                </a:spcBef>
              </a:pPr>
              <a:t>40</a:t>
            </a:fld>
            <a:endParaRPr lang="pt-PT" altLang="pt-PT"/>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5636275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054049-C0B9-4C85-B24E-45F3895225CB}" type="slidenum">
              <a:rPr lang="pt-PT" altLang="pt-PT"/>
              <a:pPr>
                <a:spcBef>
                  <a:spcPct val="0"/>
                </a:spcBef>
              </a:pPr>
              <a:t>42</a:t>
            </a:fld>
            <a:endParaRPr lang="pt-PT" altLang="pt-PT"/>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476271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9CF4C-AFDE-4B60-A93F-46B815FBCC54}" type="slidenum">
              <a:rPr lang="pt-PT" altLang="pt-PT"/>
              <a:pPr>
                <a:spcBef>
                  <a:spcPct val="0"/>
                </a:spcBef>
              </a:pPr>
              <a:t>44</a:t>
            </a:fld>
            <a:endParaRPr lang="pt-PT" altLang="pt-PT"/>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531433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506750-C880-464B-911C-91E404844DDD}" type="slidenum">
              <a:rPr lang="pt-PT" altLang="pt-PT"/>
              <a:pPr>
                <a:spcBef>
                  <a:spcPct val="0"/>
                </a:spcBef>
              </a:pPr>
              <a:t>45</a:t>
            </a:fld>
            <a:endParaRPr lang="pt-PT" altLang="pt-PT"/>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449550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AA1567-E2FB-4415-A91C-C4345416AC53}" type="slidenum">
              <a:rPr lang="pt-PT" altLang="pt-PT"/>
              <a:pPr>
                <a:spcBef>
                  <a:spcPct val="0"/>
                </a:spcBef>
              </a:pPr>
              <a:t>47</a:t>
            </a:fld>
            <a:endParaRPr lang="pt-PT" altLang="pt-PT"/>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15082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7B9B6D-57A7-466B-9557-C51A714852FB}" type="slidenum">
              <a:rPr lang="pt-PT" altLang="pt-PT"/>
              <a:pPr>
                <a:spcBef>
                  <a:spcPct val="0"/>
                </a:spcBef>
              </a:pPr>
              <a:t>49</a:t>
            </a:fld>
            <a:endParaRPr lang="pt-PT" altLang="pt-PT"/>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7770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08E781-A58A-4AF6-BD87-EB60670B33D6}" type="slidenum">
              <a:rPr lang="pt-PT" altLang="pt-PT"/>
              <a:pPr>
                <a:spcBef>
                  <a:spcPct val="0"/>
                </a:spcBef>
              </a:pPr>
              <a:t>4</a:t>
            </a:fld>
            <a:endParaRPr lang="pt-PT" altLang="pt-PT"/>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107822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4B2703-E0ED-4A39-A290-3D7E0DF3F69F}" type="slidenum">
              <a:rPr lang="pt-PT" altLang="pt-PT"/>
              <a:pPr>
                <a:spcBef>
                  <a:spcPct val="0"/>
                </a:spcBef>
              </a:pPr>
              <a:t>50</a:t>
            </a:fld>
            <a:endParaRPr lang="pt-PT" altLang="pt-PT"/>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97827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6D55B6-4BF4-40B0-B12A-31978ED4E070}" type="slidenum">
              <a:rPr lang="pt-PT" altLang="pt-PT"/>
              <a:pPr>
                <a:spcBef>
                  <a:spcPct val="0"/>
                </a:spcBef>
              </a:pPr>
              <a:t>5</a:t>
            </a:fld>
            <a:endParaRPr lang="pt-PT" altLang="pt-PT"/>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147697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9ECCF4-5079-4D3F-8ECC-0B6BC677C5C2}" type="slidenum">
              <a:rPr lang="pt-PT" altLang="pt-PT"/>
              <a:pPr>
                <a:spcBef>
                  <a:spcPct val="0"/>
                </a:spcBef>
              </a:pPr>
              <a:t>7</a:t>
            </a:fld>
            <a:endParaRPr lang="pt-PT" altLang="pt-PT"/>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5228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73F0B5-AFFC-4808-8AAC-651870DC7CA4}" type="slidenum">
              <a:rPr lang="pt-PT" altLang="pt-PT"/>
              <a:pPr>
                <a:spcBef>
                  <a:spcPct val="0"/>
                </a:spcBef>
              </a:pPr>
              <a:t>8</a:t>
            </a:fld>
            <a:endParaRPr lang="pt-PT" altLang="pt-PT"/>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0521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90830F-E52E-4354-AFD3-AB9BF72528F5}" type="slidenum">
              <a:rPr lang="pt-PT" altLang="pt-PT"/>
              <a:pPr>
                <a:spcBef>
                  <a:spcPct val="0"/>
                </a:spcBef>
              </a:pPr>
              <a:t>9</a:t>
            </a:fld>
            <a:endParaRPr lang="pt-PT" altLang="pt-PT"/>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255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753157-C82F-4D9B-8BC1-2519BD72BD24}" type="slidenum">
              <a:rPr lang="pt-PT" altLang="pt-PT"/>
              <a:pPr>
                <a:spcBef>
                  <a:spcPct val="0"/>
                </a:spcBef>
              </a:pPr>
              <a:t>10</a:t>
            </a:fld>
            <a:endParaRPr lang="pt-PT" altLang="pt-PT"/>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0447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5E8745D-1189-4C00-8396-54E12E4AB4E1}" type="datetimeFigureOut">
              <a:rPr lang="pt-PT" smtClean="0"/>
              <a:t>29/03/2016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301820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5E8745D-1189-4C00-8396-54E12E4AB4E1}" type="datetimeFigureOut">
              <a:rPr lang="pt-PT" smtClean="0"/>
              <a:t>29/03/2016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60057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5E8745D-1189-4C00-8396-54E12E4AB4E1}" type="datetimeFigureOut">
              <a:rPr lang="pt-PT" smtClean="0"/>
              <a:t>29/03/2016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258370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5E8745D-1189-4C00-8396-54E12E4AB4E1}" type="datetimeFigureOut">
              <a:rPr lang="pt-PT" smtClean="0"/>
              <a:t>29/03/2016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262331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8745D-1189-4C00-8396-54E12E4AB4E1}" type="datetimeFigureOut">
              <a:rPr lang="pt-PT" smtClean="0"/>
              <a:t>29/03/2016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207293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55E8745D-1189-4C00-8396-54E12E4AB4E1}" type="datetimeFigureOut">
              <a:rPr lang="pt-PT" smtClean="0"/>
              <a:t>29/03/2016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156124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55E8745D-1189-4C00-8396-54E12E4AB4E1}" type="datetimeFigureOut">
              <a:rPr lang="pt-PT" smtClean="0"/>
              <a:t>29/03/2016</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267383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55E8745D-1189-4C00-8396-54E12E4AB4E1}" type="datetimeFigureOut">
              <a:rPr lang="pt-PT" smtClean="0"/>
              <a:t>29/03/2016</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373196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8745D-1189-4C00-8396-54E12E4AB4E1}" type="datetimeFigureOut">
              <a:rPr lang="pt-PT" smtClean="0"/>
              <a:t>29/03/2016</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405339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8745D-1189-4C00-8396-54E12E4AB4E1}" type="datetimeFigureOut">
              <a:rPr lang="pt-PT" smtClean="0"/>
              <a:t>29/03/2016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28270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8745D-1189-4C00-8396-54E12E4AB4E1}" type="datetimeFigureOut">
              <a:rPr lang="pt-PT" smtClean="0"/>
              <a:t>29/03/2016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5A6F98C2-AB53-49A7-AEA8-2E242E687CDD}" type="slidenum">
              <a:rPr lang="pt-PT" smtClean="0"/>
              <a:t>‹#›</a:t>
            </a:fld>
            <a:endParaRPr lang="pt-PT"/>
          </a:p>
        </p:txBody>
      </p:sp>
    </p:spTree>
    <p:extLst>
      <p:ext uri="{BB962C8B-B14F-4D97-AF65-F5344CB8AC3E}">
        <p14:creationId xmlns:p14="http://schemas.microsoft.com/office/powerpoint/2010/main" val="418716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8745D-1189-4C00-8396-54E12E4AB4E1}" type="datetimeFigureOut">
              <a:rPr lang="pt-PT" smtClean="0"/>
              <a:t>29/03/2016</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F98C2-AB53-49A7-AEA8-2E242E687CDD}" type="slidenum">
              <a:rPr lang="pt-PT" smtClean="0"/>
              <a:t>‹#›</a:t>
            </a:fld>
            <a:endParaRPr lang="pt-PT"/>
          </a:p>
        </p:txBody>
      </p:sp>
    </p:spTree>
    <p:extLst>
      <p:ext uri="{BB962C8B-B14F-4D97-AF65-F5344CB8AC3E}">
        <p14:creationId xmlns:p14="http://schemas.microsoft.com/office/powerpoint/2010/main" val="6787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www.12manage.com/images/picture_ajzen_theory_planned_behavior.gi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www.12manage.com/images/picture_haspeslagh_acquisition_integration_approaches.gi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http://www.12manage.com/images/picture_burke_litwin_model.gi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12manage.com/images/picture_lewin_force_field_diagram.gi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http://www.12manage.com/images/picture_kruger_iceberg.gi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12manage.com/images/picture_mckinsey_7s.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PT" smtClean="0"/>
              <a:t>CHANGE MANAGEMENT</a:t>
            </a:r>
          </a:p>
        </p:txBody>
      </p:sp>
      <p:sp>
        <p:nvSpPr>
          <p:cNvPr id="2051" name="Rectangle 3"/>
          <p:cNvSpPr>
            <a:spLocks noGrp="1" noChangeArrowheads="1"/>
          </p:cNvSpPr>
          <p:nvPr>
            <p:ph type="subTitle" idx="1"/>
          </p:nvPr>
        </p:nvSpPr>
        <p:spPr/>
        <p:txBody>
          <a:bodyPr/>
          <a:lstStyle/>
          <a:p>
            <a:pPr eaLnBrk="1" hangingPunct="1">
              <a:defRPr/>
            </a:pPr>
            <a:r>
              <a:rPr lang="pt-PT" smtClean="0"/>
              <a:t>MODELS AND TECHNIQUES</a:t>
            </a:r>
          </a:p>
          <a:p>
            <a:pPr eaLnBrk="1" hangingPunct="1">
              <a:defRPr/>
            </a:pPr>
            <a:endParaRPr lang="pt-PT" smtClean="0"/>
          </a:p>
        </p:txBody>
      </p:sp>
    </p:spTree>
    <p:extLst>
      <p:ext uri="{BB962C8B-B14F-4D97-AF65-F5344CB8AC3E}">
        <p14:creationId xmlns:p14="http://schemas.microsoft.com/office/powerpoint/2010/main" val="668588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pt-PT" b="1" dirty="0" smtClean="0"/>
              <a:t>7 S FRAMEWORK</a:t>
            </a:r>
          </a:p>
        </p:txBody>
      </p:sp>
      <p:sp>
        <p:nvSpPr>
          <p:cNvPr id="21507" name="Rectangle 3"/>
          <p:cNvSpPr>
            <a:spLocks noGrp="1" noChangeArrowheads="1"/>
          </p:cNvSpPr>
          <p:nvPr>
            <p:ph type="body" idx="1"/>
          </p:nvPr>
        </p:nvSpPr>
        <p:spPr/>
        <p:txBody>
          <a:bodyPr>
            <a:normAutofit fontScale="92500" lnSpcReduction="10000"/>
          </a:bodyPr>
          <a:lstStyle/>
          <a:p>
            <a:pPr eaLnBrk="1" hangingPunct="1">
              <a:lnSpc>
                <a:spcPct val="80000"/>
              </a:lnSpc>
              <a:buFontTx/>
              <a:buNone/>
            </a:pPr>
            <a:r>
              <a:rPr lang="en-GB" altLang="pt-PT" sz="1800" dirty="0" smtClean="0"/>
              <a:t> </a:t>
            </a:r>
            <a:endParaRPr lang="en-GB" altLang="pt-PT" sz="1800" dirty="0"/>
          </a:p>
          <a:p>
            <a:pPr algn="just" eaLnBrk="1" hangingPunct="1">
              <a:lnSpc>
                <a:spcPct val="80000"/>
              </a:lnSpc>
            </a:pPr>
            <a:r>
              <a:rPr lang="en-GB" altLang="pt-PT" sz="2400" dirty="0"/>
              <a:t>Shared Values (also called Superordinate Goals). </a:t>
            </a:r>
          </a:p>
          <a:p>
            <a:pPr algn="just" eaLnBrk="1" hangingPunct="1">
              <a:lnSpc>
                <a:spcPct val="80000"/>
              </a:lnSpc>
              <a:buFontTx/>
              <a:buNone/>
            </a:pPr>
            <a:r>
              <a:rPr lang="en-GB" altLang="pt-PT" sz="2400" dirty="0"/>
              <a:t>	The interconnecting </a:t>
            </a:r>
            <a:r>
              <a:rPr lang="en-GB" altLang="pt-PT" sz="2400" dirty="0" err="1"/>
              <a:t>center</a:t>
            </a:r>
            <a:r>
              <a:rPr lang="en-GB" altLang="pt-PT" sz="2400" dirty="0"/>
              <a:t> of McKinsey's model is: Shared Values. What does the organization stands for and what it believes in. Central beliefs and attitudes. </a:t>
            </a:r>
          </a:p>
          <a:p>
            <a:pPr algn="just" eaLnBrk="1" hangingPunct="1">
              <a:lnSpc>
                <a:spcPct val="80000"/>
              </a:lnSpc>
            </a:pPr>
            <a:endParaRPr lang="en-GB" altLang="pt-PT" sz="2400" dirty="0"/>
          </a:p>
          <a:p>
            <a:pPr algn="just" eaLnBrk="1" hangingPunct="1">
              <a:lnSpc>
                <a:spcPct val="80000"/>
              </a:lnSpc>
            </a:pPr>
            <a:r>
              <a:rPr lang="en-GB" altLang="pt-PT" sz="2400" dirty="0"/>
              <a:t>Strategy</a:t>
            </a:r>
          </a:p>
          <a:p>
            <a:pPr algn="just" eaLnBrk="1" hangingPunct="1">
              <a:lnSpc>
                <a:spcPct val="80000"/>
              </a:lnSpc>
              <a:buFontTx/>
              <a:buNone/>
            </a:pPr>
            <a:r>
              <a:rPr lang="en-GB" altLang="pt-PT" sz="2400" dirty="0"/>
              <a:t>	Plans for the allocation of a firms scarce resources, over time, to reach identified goals. Environment, competition, customers.</a:t>
            </a:r>
          </a:p>
          <a:p>
            <a:pPr algn="just" eaLnBrk="1" hangingPunct="1">
              <a:lnSpc>
                <a:spcPct val="80000"/>
              </a:lnSpc>
              <a:buFontTx/>
              <a:buNone/>
            </a:pPr>
            <a:r>
              <a:rPr lang="en-GB" altLang="pt-PT" sz="2400" dirty="0"/>
              <a:t> </a:t>
            </a:r>
          </a:p>
          <a:p>
            <a:pPr algn="just" eaLnBrk="1" hangingPunct="1">
              <a:lnSpc>
                <a:spcPct val="80000"/>
              </a:lnSpc>
            </a:pPr>
            <a:r>
              <a:rPr lang="en-GB" altLang="pt-PT" sz="2400" dirty="0"/>
              <a:t>Structure</a:t>
            </a:r>
          </a:p>
          <a:p>
            <a:pPr algn="just" eaLnBrk="1" hangingPunct="1">
              <a:lnSpc>
                <a:spcPct val="80000"/>
              </a:lnSpc>
              <a:buFontTx/>
              <a:buNone/>
            </a:pPr>
            <a:r>
              <a:rPr lang="en-GB" altLang="pt-PT" sz="2400" dirty="0"/>
              <a:t>	The way in which the organization's units relate to each other: centralized, functional divisions (top-down); decentralized; a matrix, a network, a holding, etc.</a:t>
            </a:r>
          </a:p>
          <a:p>
            <a:pPr eaLnBrk="1" hangingPunct="1">
              <a:lnSpc>
                <a:spcPct val="80000"/>
              </a:lnSpc>
              <a:buFontTx/>
              <a:buNone/>
            </a:pPr>
            <a:r>
              <a:rPr lang="en-GB" altLang="pt-PT" sz="1800" dirty="0"/>
              <a:t> </a:t>
            </a:r>
          </a:p>
        </p:txBody>
      </p:sp>
    </p:spTree>
    <p:extLst>
      <p:ext uri="{BB962C8B-B14F-4D97-AF65-F5344CB8AC3E}">
        <p14:creationId xmlns:p14="http://schemas.microsoft.com/office/powerpoint/2010/main" val="195800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pt-PT" b="1" dirty="0" smtClean="0"/>
              <a:t>7 S FRAMEWORK</a:t>
            </a:r>
          </a:p>
        </p:txBody>
      </p:sp>
      <p:sp>
        <p:nvSpPr>
          <p:cNvPr id="23555" name="Rectangle 3"/>
          <p:cNvSpPr>
            <a:spLocks noGrp="1" noChangeArrowheads="1"/>
          </p:cNvSpPr>
          <p:nvPr>
            <p:ph type="body" idx="1"/>
          </p:nvPr>
        </p:nvSpPr>
        <p:spPr/>
        <p:txBody>
          <a:bodyPr>
            <a:noAutofit/>
          </a:bodyPr>
          <a:lstStyle/>
          <a:p>
            <a:pPr algn="just" eaLnBrk="1" hangingPunct="1">
              <a:lnSpc>
                <a:spcPct val="80000"/>
              </a:lnSpc>
            </a:pPr>
            <a:r>
              <a:rPr lang="en-GB" altLang="pt-PT" sz="2400" dirty="0"/>
              <a:t>Systems</a:t>
            </a:r>
          </a:p>
          <a:p>
            <a:pPr algn="just" eaLnBrk="1" hangingPunct="1">
              <a:lnSpc>
                <a:spcPct val="80000"/>
              </a:lnSpc>
              <a:buFontTx/>
              <a:buNone/>
            </a:pPr>
            <a:r>
              <a:rPr lang="en-GB" altLang="pt-PT" sz="2400" dirty="0"/>
              <a:t>	The procedures, processes and routines that characterize how the work should be done: financial systems; recruiting, promotion and performance appraisal systems; information systems.</a:t>
            </a:r>
          </a:p>
          <a:p>
            <a:pPr algn="just" eaLnBrk="1" hangingPunct="1">
              <a:lnSpc>
                <a:spcPct val="80000"/>
              </a:lnSpc>
            </a:pPr>
            <a:r>
              <a:rPr lang="en-GB" altLang="pt-PT" sz="2400" dirty="0" smtClean="0"/>
              <a:t>Staff</a:t>
            </a:r>
            <a:endParaRPr lang="en-GB" altLang="pt-PT" sz="2400" dirty="0"/>
          </a:p>
          <a:p>
            <a:pPr algn="just" eaLnBrk="1" hangingPunct="1">
              <a:lnSpc>
                <a:spcPct val="80000"/>
              </a:lnSpc>
              <a:buFontTx/>
              <a:buNone/>
            </a:pPr>
            <a:r>
              <a:rPr lang="en-GB" altLang="pt-PT" sz="2400" dirty="0"/>
              <a:t>	Numbers and types of personnel within the organization</a:t>
            </a:r>
            <a:r>
              <a:rPr lang="en-GB" altLang="pt-PT" sz="2400" dirty="0" smtClean="0"/>
              <a:t>.</a:t>
            </a:r>
          </a:p>
          <a:p>
            <a:pPr algn="just">
              <a:lnSpc>
                <a:spcPct val="80000"/>
              </a:lnSpc>
            </a:pPr>
            <a:r>
              <a:rPr lang="en-GB" altLang="pt-PT" sz="2400" dirty="0" smtClean="0"/>
              <a:t> Style</a:t>
            </a:r>
            <a:endParaRPr lang="en-GB" altLang="pt-PT" sz="2400" dirty="0"/>
          </a:p>
          <a:p>
            <a:pPr algn="just" eaLnBrk="1" hangingPunct="1">
              <a:lnSpc>
                <a:spcPct val="80000"/>
              </a:lnSpc>
              <a:buFontTx/>
              <a:buNone/>
            </a:pPr>
            <a:r>
              <a:rPr lang="en-GB" altLang="pt-PT" sz="2400" dirty="0"/>
              <a:t>	Cultural style of the organization and how key managers behave in achieving the organization's goals. </a:t>
            </a:r>
          </a:p>
          <a:p>
            <a:pPr algn="just" eaLnBrk="1" hangingPunct="1">
              <a:lnSpc>
                <a:spcPct val="80000"/>
              </a:lnSpc>
            </a:pPr>
            <a:r>
              <a:rPr lang="en-GB" altLang="pt-PT" sz="2400" dirty="0" smtClean="0"/>
              <a:t>Skills</a:t>
            </a:r>
            <a:endParaRPr lang="en-GB" altLang="pt-PT" sz="2400" dirty="0"/>
          </a:p>
          <a:p>
            <a:pPr algn="just" eaLnBrk="1" hangingPunct="1">
              <a:lnSpc>
                <a:spcPct val="80000"/>
              </a:lnSpc>
              <a:buFontTx/>
              <a:buNone/>
            </a:pPr>
            <a:r>
              <a:rPr lang="en-GB" altLang="pt-PT" sz="2400" dirty="0"/>
              <a:t>	Distinctive capabilities of personnel or of the organization as a whole. </a:t>
            </a:r>
            <a:endParaRPr lang="pt-PT" altLang="pt-PT" sz="2400" dirty="0"/>
          </a:p>
        </p:txBody>
      </p:sp>
    </p:spTree>
    <p:extLst>
      <p:ext uri="{BB962C8B-B14F-4D97-AF65-F5344CB8AC3E}">
        <p14:creationId xmlns:p14="http://schemas.microsoft.com/office/powerpoint/2010/main" val="465502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pt-PT" b="1" dirty="0" smtClean="0"/>
              <a:t>7 S FRAMEWORK</a:t>
            </a:r>
          </a:p>
        </p:txBody>
      </p:sp>
      <p:sp>
        <p:nvSpPr>
          <p:cNvPr id="25603" name="Rectangle 3"/>
          <p:cNvSpPr>
            <a:spLocks noGrp="1" noChangeArrowheads="1"/>
          </p:cNvSpPr>
          <p:nvPr>
            <p:ph type="body" idx="1"/>
          </p:nvPr>
        </p:nvSpPr>
        <p:spPr/>
        <p:txBody>
          <a:bodyPr>
            <a:normAutofit/>
          </a:bodyPr>
          <a:lstStyle/>
          <a:p>
            <a:pPr algn="just" eaLnBrk="1" hangingPunct="1">
              <a:lnSpc>
                <a:spcPct val="90000"/>
              </a:lnSpc>
            </a:pPr>
            <a:r>
              <a:rPr lang="en-GB" altLang="pt-PT" sz="3200" dirty="0" smtClean="0"/>
              <a:t>STRENGTHS OF THE 7-S MODEL. BENEFITS</a:t>
            </a:r>
          </a:p>
          <a:p>
            <a:pPr algn="just" eaLnBrk="1" hangingPunct="1">
              <a:lnSpc>
                <a:spcPct val="90000"/>
              </a:lnSpc>
            </a:pPr>
            <a:r>
              <a:rPr lang="en-GB" altLang="pt-PT" sz="3200" dirty="0" smtClean="0"/>
              <a:t>Diagnostic tool for understanding organizations that are ineffective.</a:t>
            </a:r>
          </a:p>
          <a:p>
            <a:pPr algn="just" eaLnBrk="1" hangingPunct="1">
              <a:lnSpc>
                <a:spcPct val="90000"/>
              </a:lnSpc>
            </a:pPr>
            <a:r>
              <a:rPr lang="en-GB" altLang="pt-PT" sz="3200" dirty="0" smtClean="0"/>
              <a:t>Guides organizational change.</a:t>
            </a:r>
          </a:p>
          <a:p>
            <a:pPr algn="just" eaLnBrk="1" hangingPunct="1">
              <a:lnSpc>
                <a:spcPct val="90000"/>
              </a:lnSpc>
            </a:pPr>
            <a:r>
              <a:rPr lang="en-GB" altLang="pt-PT" sz="3200" dirty="0" smtClean="0"/>
              <a:t>Combines rational and hard elements with emotional and soft elements. </a:t>
            </a:r>
          </a:p>
          <a:p>
            <a:pPr algn="just" eaLnBrk="1" hangingPunct="1">
              <a:lnSpc>
                <a:spcPct val="90000"/>
              </a:lnSpc>
            </a:pPr>
            <a:r>
              <a:rPr lang="en-GB" altLang="pt-PT" sz="3200" dirty="0" smtClean="0"/>
              <a:t>Managers must act on all </a:t>
            </a:r>
            <a:r>
              <a:rPr lang="en-GB" altLang="pt-PT" sz="3200" dirty="0" err="1" smtClean="0"/>
              <a:t>Ss</a:t>
            </a:r>
            <a:r>
              <a:rPr lang="en-GB" altLang="pt-PT" sz="3200" dirty="0" smtClean="0"/>
              <a:t> in parallel and all </a:t>
            </a:r>
            <a:r>
              <a:rPr lang="en-GB" altLang="pt-PT" sz="3200" dirty="0" err="1" smtClean="0"/>
              <a:t>Ss</a:t>
            </a:r>
            <a:r>
              <a:rPr lang="en-GB" altLang="pt-PT" sz="3200" dirty="0" smtClean="0"/>
              <a:t> are interrelated.</a:t>
            </a:r>
            <a:endParaRPr lang="pt-PT" altLang="pt-PT" sz="3200" dirty="0" smtClean="0"/>
          </a:p>
        </p:txBody>
      </p:sp>
    </p:spTree>
    <p:extLst>
      <p:ext uri="{BB962C8B-B14F-4D97-AF65-F5344CB8AC3E}">
        <p14:creationId xmlns:p14="http://schemas.microsoft.com/office/powerpoint/2010/main" val="3225532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Model</a:t>
            </a:r>
            <a:endParaRPr lang="pt-PT" sz="4000" b="1" dirty="0"/>
          </a:p>
        </p:txBody>
      </p:sp>
      <p:sp>
        <p:nvSpPr>
          <p:cNvPr id="27651" name="Rectangle 3"/>
          <p:cNvSpPr>
            <a:spLocks noGrp="1" noChangeArrowheads="1"/>
          </p:cNvSpPr>
          <p:nvPr>
            <p:ph type="body" idx="1"/>
          </p:nvPr>
        </p:nvSpPr>
        <p:spPr/>
        <p:txBody>
          <a:bodyPr>
            <a:noAutofit/>
          </a:bodyPr>
          <a:lstStyle/>
          <a:p>
            <a:pPr algn="just" eaLnBrk="1" hangingPunct="1">
              <a:lnSpc>
                <a:spcPct val="80000"/>
              </a:lnSpc>
            </a:pPr>
            <a:r>
              <a:rPr lang="en-GB" altLang="ja-JP" sz="2000" dirty="0">
                <a:ea typeface="ＭＳ Ｐゴシック" panose="020B0600070205080204" pitchFamily="34" charset="-128"/>
              </a:rPr>
              <a:t>The Six (6) Change Approaches of Kotter and Schlesinger is a model to prevent, decrease or minimize resistance to change in organizations.</a:t>
            </a:r>
            <a:r>
              <a:rPr lang="pt-PT" altLang="ja-JP" sz="2000" dirty="0">
                <a:ea typeface="ＭＳ Ｐゴシック" panose="020B0600070205080204" pitchFamily="34" charset="-128"/>
              </a:rPr>
              <a:t> </a:t>
            </a:r>
          </a:p>
          <a:p>
            <a:pPr algn="just" eaLnBrk="1" hangingPunct="1">
              <a:lnSpc>
                <a:spcPct val="80000"/>
              </a:lnSpc>
            </a:pPr>
            <a:r>
              <a:rPr lang="en-GB" altLang="pt-PT" sz="2000" b="1" dirty="0" smtClean="0"/>
              <a:t>Reasons for resistance to change</a:t>
            </a:r>
            <a:endParaRPr lang="pt-PT" altLang="pt-PT" sz="2000" b="1" dirty="0" smtClean="0"/>
          </a:p>
          <a:p>
            <a:pPr algn="just" eaLnBrk="1" hangingPunct="1">
              <a:lnSpc>
                <a:spcPct val="80000"/>
              </a:lnSpc>
            </a:pPr>
            <a:r>
              <a:rPr lang="en-GB" altLang="pt-PT" sz="2000" dirty="0" smtClean="0"/>
              <a:t>According to Kotter and Schlesinger (1979), there are four reasons that certain people are resisting change:</a:t>
            </a:r>
            <a:endParaRPr lang="en-GB" altLang="pt-PT" sz="2000" b="1" dirty="0" smtClean="0"/>
          </a:p>
          <a:p>
            <a:pPr algn="just" eaLnBrk="1" hangingPunct="1">
              <a:lnSpc>
                <a:spcPct val="80000"/>
              </a:lnSpc>
            </a:pPr>
            <a:r>
              <a:rPr lang="en-GB" altLang="pt-PT" sz="2400" b="1" dirty="0" smtClean="0"/>
              <a:t>Parochial </a:t>
            </a:r>
            <a:r>
              <a:rPr lang="en-GB" altLang="pt-PT" sz="2400" b="1" dirty="0"/>
              <a:t>self-interest</a:t>
            </a:r>
            <a:r>
              <a:rPr lang="en-GB" altLang="pt-PT" sz="2400" dirty="0"/>
              <a:t>. Some people are more concerned with the implication of the change for themselves and how it may affect their own interests, rather than considering the effects for the success of the business.</a:t>
            </a:r>
            <a:endParaRPr lang="en-GB" altLang="pt-PT" sz="2400" b="1" dirty="0"/>
          </a:p>
          <a:p>
            <a:pPr algn="just" eaLnBrk="1" hangingPunct="1">
              <a:lnSpc>
                <a:spcPct val="80000"/>
              </a:lnSpc>
            </a:pPr>
            <a:r>
              <a:rPr lang="en-GB" altLang="pt-PT" sz="2400" b="1" dirty="0"/>
              <a:t>Misunderstanding</a:t>
            </a:r>
            <a:r>
              <a:rPr lang="en-GB" altLang="pt-PT" sz="2400" dirty="0"/>
              <a:t>. Communication problems; inadequate information.</a:t>
            </a:r>
            <a:endParaRPr lang="en-GB" altLang="pt-PT" sz="2400" b="1" dirty="0"/>
          </a:p>
          <a:p>
            <a:pPr algn="just" eaLnBrk="1" hangingPunct="1">
              <a:lnSpc>
                <a:spcPct val="80000"/>
              </a:lnSpc>
            </a:pPr>
            <a:r>
              <a:rPr lang="en-GB" altLang="pt-PT" sz="2400" b="1" dirty="0"/>
              <a:t>Low tolerance of change</a:t>
            </a:r>
            <a:r>
              <a:rPr lang="en-GB" altLang="pt-PT" sz="2400" dirty="0"/>
              <a:t>. Certain people are very keen on feeling secure and having stability in their work</a:t>
            </a:r>
            <a:r>
              <a:rPr lang="en-GB" altLang="pt-PT" sz="2400" dirty="0" smtClean="0"/>
              <a:t>.</a:t>
            </a:r>
          </a:p>
          <a:p>
            <a:pPr algn="just">
              <a:lnSpc>
                <a:spcPct val="80000"/>
              </a:lnSpc>
            </a:pPr>
            <a:r>
              <a:rPr lang="en-GB" altLang="pt-PT" sz="2400" b="1" dirty="0" smtClean="0"/>
              <a:t>Different assessments of the situation</a:t>
            </a:r>
            <a:r>
              <a:rPr lang="en-GB" altLang="pt-PT" sz="2400" dirty="0" smtClean="0"/>
              <a:t>. Some employees may disagree with the reasons for the change and with the advantages and disadvantages of the change process.</a:t>
            </a:r>
            <a:endParaRPr lang="pt-PT" altLang="pt-PT" sz="2400" dirty="0" smtClean="0"/>
          </a:p>
          <a:p>
            <a:pPr algn="just" eaLnBrk="1" hangingPunct="1">
              <a:lnSpc>
                <a:spcPct val="80000"/>
              </a:lnSpc>
            </a:pPr>
            <a:endParaRPr lang="en-GB" altLang="pt-PT" sz="2400" b="1" dirty="0"/>
          </a:p>
        </p:txBody>
      </p:sp>
    </p:spTree>
    <p:extLst>
      <p:ext uri="{BB962C8B-B14F-4D97-AF65-F5344CB8AC3E}">
        <p14:creationId xmlns:p14="http://schemas.microsoft.com/office/powerpoint/2010/main" val="2645167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a:t>
            </a:r>
            <a:r>
              <a:rPr lang="en-GB" altLang="ja-JP" sz="4000" b="1" dirty="0" smtClean="0">
                <a:ea typeface="ＭＳ Ｐゴシック" charset="-128"/>
              </a:rPr>
              <a:t>Model</a:t>
            </a:r>
            <a:br>
              <a:rPr lang="en-GB" altLang="ja-JP" sz="4000" b="1" dirty="0" smtClean="0">
                <a:ea typeface="ＭＳ Ｐゴシック" charset="-128"/>
              </a:rPr>
            </a:br>
            <a:r>
              <a:rPr lang="en-GB" altLang="ja-JP" sz="4000" b="1" dirty="0" smtClean="0">
                <a:ea typeface="ＭＳ Ｐゴシック" charset="-128"/>
              </a:rPr>
              <a:t>(Solutions)</a:t>
            </a:r>
            <a:endParaRPr lang="pt-PT" sz="4000" b="1" dirty="0"/>
          </a:p>
        </p:txBody>
      </p:sp>
      <p:sp>
        <p:nvSpPr>
          <p:cNvPr id="29699" name="Rectangle 3"/>
          <p:cNvSpPr>
            <a:spLocks noGrp="1" noChangeArrowheads="1"/>
          </p:cNvSpPr>
          <p:nvPr>
            <p:ph type="body" idx="1"/>
          </p:nvPr>
        </p:nvSpPr>
        <p:spPr/>
        <p:txBody>
          <a:bodyPr>
            <a:noAutofit/>
          </a:bodyPr>
          <a:lstStyle/>
          <a:p>
            <a:pPr algn="just" eaLnBrk="1" hangingPunct="1">
              <a:lnSpc>
                <a:spcPct val="80000"/>
              </a:lnSpc>
            </a:pPr>
            <a:r>
              <a:rPr lang="en-GB" altLang="pt-PT" b="1" dirty="0" smtClean="0"/>
              <a:t>Education </a:t>
            </a:r>
            <a:r>
              <a:rPr lang="en-GB" altLang="pt-PT" b="1" dirty="0"/>
              <a:t>and Communication</a:t>
            </a:r>
            <a:r>
              <a:rPr lang="en-GB" altLang="pt-PT" dirty="0"/>
              <a:t>. Where there is a lack of information or inaccurate information and analysis. One of the best ways to overcome resistance to change is: to inform and educate people about the change effort beforehand. Preceding communication and education helps employees see the logic in the change effort. This reduces unfounded and incorrect </a:t>
            </a:r>
            <a:r>
              <a:rPr lang="en-GB" altLang="pt-PT" dirty="0" err="1"/>
              <a:t>rumors</a:t>
            </a:r>
            <a:r>
              <a:rPr lang="en-GB" altLang="pt-PT" dirty="0"/>
              <a:t> concerning the effects of change in the organization.</a:t>
            </a:r>
            <a:endParaRPr lang="en-GB" altLang="pt-PT" b="1" dirty="0"/>
          </a:p>
          <a:p>
            <a:pPr algn="just" eaLnBrk="1" hangingPunct="1">
              <a:lnSpc>
                <a:spcPct val="80000"/>
              </a:lnSpc>
            </a:pPr>
            <a:r>
              <a:rPr lang="en-GB" altLang="pt-PT" b="1" dirty="0" smtClean="0"/>
              <a:t>Participation </a:t>
            </a:r>
            <a:r>
              <a:rPr lang="en-GB" altLang="pt-PT" b="1" dirty="0"/>
              <a:t>and Involvement</a:t>
            </a:r>
            <a:r>
              <a:rPr lang="en-GB" altLang="pt-PT" dirty="0"/>
              <a:t>. Where the initiators do not have all the necessary information to design the change, and where others have considerable power to resist. When employees are involved in the change effort they are more likely to want change rather than resist it. This approach is likely to decrease resistance of those, who merely acquiesce in the change.</a:t>
            </a:r>
            <a:endParaRPr lang="pt-PT" altLang="pt-PT" dirty="0"/>
          </a:p>
        </p:txBody>
      </p:sp>
    </p:spTree>
    <p:extLst>
      <p:ext uri="{BB962C8B-B14F-4D97-AF65-F5344CB8AC3E}">
        <p14:creationId xmlns:p14="http://schemas.microsoft.com/office/powerpoint/2010/main" val="3032223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a:t>
            </a:r>
            <a:r>
              <a:rPr lang="en-GB" altLang="ja-JP" sz="4000" b="1" dirty="0" smtClean="0">
                <a:ea typeface="ＭＳ Ｐゴシック" charset="-128"/>
              </a:rPr>
              <a:t>Model</a:t>
            </a:r>
            <a:br>
              <a:rPr lang="en-GB" altLang="ja-JP" sz="4000" b="1" dirty="0" smtClean="0">
                <a:ea typeface="ＭＳ Ｐゴシック" charset="-128"/>
              </a:rPr>
            </a:br>
            <a:r>
              <a:rPr lang="en-GB" altLang="ja-JP" sz="4000" b="1" dirty="0" smtClean="0">
                <a:ea typeface="ＭＳ Ｐゴシック" charset="-128"/>
              </a:rPr>
              <a:t>(Solutions)</a:t>
            </a:r>
            <a:endParaRPr lang="pt-PT" sz="4000" b="1" dirty="0"/>
          </a:p>
        </p:txBody>
      </p:sp>
      <p:sp>
        <p:nvSpPr>
          <p:cNvPr id="31747" name="Rectangle 3"/>
          <p:cNvSpPr>
            <a:spLocks noGrp="1" noChangeArrowheads="1"/>
          </p:cNvSpPr>
          <p:nvPr>
            <p:ph type="body" idx="1"/>
          </p:nvPr>
        </p:nvSpPr>
        <p:spPr/>
        <p:txBody>
          <a:bodyPr>
            <a:normAutofit/>
          </a:bodyPr>
          <a:lstStyle/>
          <a:p>
            <a:pPr algn="just" eaLnBrk="1" hangingPunct="1">
              <a:lnSpc>
                <a:spcPct val="80000"/>
              </a:lnSpc>
            </a:pPr>
            <a:r>
              <a:rPr lang="en-GB" altLang="pt-PT" sz="2200" b="1" dirty="0"/>
              <a:t>Facilitation and Support</a:t>
            </a:r>
            <a:r>
              <a:rPr lang="en-GB" altLang="pt-PT" sz="2200" dirty="0"/>
              <a:t>. Where people are resisting change, because of adjustment problems. By being supportive of employees during difficult times, managers can prevent potential resistance. Managerial support helps employees to deal with their fear and anxiety during a transition period. The basis of resistance to change is likely to be: the perception that there will be some form of detrimental effect occasioned by the change in the organization. Typical for this approach are special training and counselling, outside normal office premises.</a:t>
            </a:r>
          </a:p>
          <a:p>
            <a:pPr algn="just" eaLnBrk="1" hangingPunct="1">
              <a:lnSpc>
                <a:spcPct val="80000"/>
              </a:lnSpc>
            </a:pPr>
            <a:r>
              <a:rPr lang="en-GB" altLang="pt-PT" sz="2200" b="1" dirty="0" smtClean="0"/>
              <a:t>Negotiation </a:t>
            </a:r>
            <a:r>
              <a:rPr lang="en-GB" altLang="pt-PT" sz="2200" b="1" dirty="0"/>
              <a:t>and Agreement</a:t>
            </a:r>
            <a:r>
              <a:rPr lang="en-GB" altLang="pt-PT" sz="2200" dirty="0"/>
              <a:t>. Where someone or some group may lose out because of a change, and where that individual or group has considerable power to resist. Managers can combat resistance by offering incentives to employees not to resist change. This can be done by allowing people who are resisting the change to veto certain elements of change that are threatening. Or the people who are resisting the change can be offered incentives to leave the company through early buyouts or through retirements. In order to avoid the experience of the change effort. This approach will be appropriate where those resisting change are in a position of power. </a:t>
            </a:r>
            <a:endParaRPr lang="pt-PT" altLang="pt-PT" sz="2200" dirty="0"/>
          </a:p>
        </p:txBody>
      </p:sp>
    </p:spTree>
    <p:extLst>
      <p:ext uri="{BB962C8B-B14F-4D97-AF65-F5344CB8AC3E}">
        <p14:creationId xmlns:p14="http://schemas.microsoft.com/office/powerpoint/2010/main" val="173950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a:t>
            </a:r>
            <a:r>
              <a:rPr lang="en-GB" altLang="ja-JP" sz="4000" b="1" dirty="0" smtClean="0">
                <a:ea typeface="ＭＳ Ｐゴシック" charset="-128"/>
              </a:rPr>
              <a:t>Model</a:t>
            </a:r>
            <a:br>
              <a:rPr lang="en-GB" altLang="ja-JP" sz="4000" b="1" dirty="0" smtClean="0">
                <a:ea typeface="ＭＳ Ｐゴシック" charset="-128"/>
              </a:rPr>
            </a:br>
            <a:r>
              <a:rPr lang="en-GB" altLang="ja-JP" sz="4000" b="1" dirty="0" smtClean="0">
                <a:ea typeface="ＭＳ Ｐゴシック" charset="-128"/>
              </a:rPr>
              <a:t>(Solutions)</a:t>
            </a:r>
            <a:endParaRPr lang="pt-PT" sz="4000" b="1" dirty="0"/>
          </a:p>
        </p:txBody>
      </p:sp>
      <p:sp>
        <p:nvSpPr>
          <p:cNvPr id="33795" name="Rectangle 3"/>
          <p:cNvSpPr>
            <a:spLocks noGrp="1" noChangeArrowheads="1"/>
          </p:cNvSpPr>
          <p:nvPr>
            <p:ph type="body" idx="1"/>
          </p:nvPr>
        </p:nvSpPr>
        <p:spPr/>
        <p:txBody>
          <a:bodyPr>
            <a:normAutofit/>
          </a:bodyPr>
          <a:lstStyle/>
          <a:p>
            <a:pPr algn="just" eaLnBrk="1" hangingPunct="1">
              <a:lnSpc>
                <a:spcPct val="80000"/>
              </a:lnSpc>
            </a:pPr>
            <a:r>
              <a:rPr lang="en-GB" altLang="pt-PT" b="1" dirty="0"/>
              <a:t>Manipulation and Co-option</a:t>
            </a:r>
            <a:r>
              <a:rPr lang="en-GB" altLang="pt-PT" dirty="0"/>
              <a:t>. Where other tactics will not work or are too expensive. Kotter and Schlesinger suggest that an effective manipulation technique is: to co-opt with people who are resisting the change. Co-option involves bringing a person into a change management planning group for the sake of appearances rather than their substantive contribution. This often involves selecting leaders of the people who are resisting the change, to participate in the change effort. These leaders can be given a symbolic role in decision-making, without threatening the change effort. Note this: if these leaders feel that they are being tricked, they are likely to push resistance even further than if they were never included in the change effort leadership. </a:t>
            </a:r>
          </a:p>
        </p:txBody>
      </p:sp>
    </p:spTree>
    <p:extLst>
      <p:ext uri="{BB962C8B-B14F-4D97-AF65-F5344CB8AC3E}">
        <p14:creationId xmlns:p14="http://schemas.microsoft.com/office/powerpoint/2010/main" val="273889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pt-PT" b="1" dirty="0" err="1" smtClean="0"/>
              <a:t>Kotter</a:t>
            </a:r>
            <a:r>
              <a:rPr lang="pt-PT" b="1" dirty="0" smtClean="0"/>
              <a:t> </a:t>
            </a:r>
            <a:r>
              <a:rPr lang="pt-PT" b="1" dirty="0" err="1" smtClean="0"/>
              <a:t>and</a:t>
            </a:r>
            <a:r>
              <a:rPr lang="pt-PT" b="1" dirty="0" smtClean="0"/>
              <a:t> Schlesinger </a:t>
            </a:r>
            <a:r>
              <a:rPr lang="pt-PT" b="1" dirty="0" err="1" smtClean="0"/>
              <a:t>Change</a:t>
            </a:r>
            <a:r>
              <a:rPr lang="pt-PT" b="1" dirty="0" smtClean="0"/>
              <a:t> </a:t>
            </a:r>
            <a:r>
              <a:rPr lang="pt-PT" b="1" dirty="0" err="1" smtClean="0"/>
              <a:t>Model</a:t>
            </a:r>
            <a:r>
              <a:rPr lang="pt-PT" b="1" dirty="0" smtClean="0"/>
              <a:t/>
            </a:r>
            <a:br>
              <a:rPr lang="pt-PT" b="1" dirty="0" smtClean="0"/>
            </a:br>
            <a:r>
              <a:rPr lang="pt-PT" b="1" dirty="0" smtClean="0"/>
              <a:t>(</a:t>
            </a:r>
            <a:r>
              <a:rPr lang="pt-PT" b="1" dirty="0" err="1" smtClean="0"/>
              <a:t>Solutions</a:t>
            </a:r>
            <a:r>
              <a:rPr lang="pt-PT" b="1" dirty="0" smtClean="0"/>
              <a:t>)</a:t>
            </a:r>
            <a:endParaRPr lang="pt-PT" b="1" dirty="0" smtClean="0"/>
          </a:p>
        </p:txBody>
      </p:sp>
      <p:sp>
        <p:nvSpPr>
          <p:cNvPr id="35843" name="Content Placeholder 2"/>
          <p:cNvSpPr>
            <a:spLocks noGrp="1"/>
          </p:cNvSpPr>
          <p:nvPr>
            <p:ph idx="1"/>
          </p:nvPr>
        </p:nvSpPr>
        <p:spPr/>
        <p:txBody>
          <a:bodyPr>
            <a:normAutofit/>
          </a:bodyPr>
          <a:lstStyle/>
          <a:p>
            <a:pPr algn="just" eaLnBrk="1" hangingPunct="1"/>
            <a:r>
              <a:rPr lang="en-US" altLang="pt-PT" sz="3200" b="1" dirty="0" smtClean="0"/>
              <a:t>Explicit and Implicit Coercion</a:t>
            </a:r>
            <a:r>
              <a:rPr lang="en-US" altLang="pt-PT" sz="3200" dirty="0" smtClean="0"/>
              <a:t>. Where speed is essential. And to be used only as last resort. Managers can explicitly or implicitly force employees into accepting change, by making clear that resistance to change can lead to: jobs losses, dismissals, employee transfers, or not promoting employees. </a:t>
            </a:r>
          </a:p>
          <a:p>
            <a:pPr marL="0" indent="0" algn="just" eaLnBrk="1" hangingPunct="1">
              <a:buNone/>
            </a:pPr>
            <a:endParaRPr lang="pt-PT" altLang="pt-PT" sz="3200" dirty="0" smtClean="0"/>
          </a:p>
        </p:txBody>
      </p:sp>
    </p:spTree>
    <p:extLst>
      <p:ext uri="{BB962C8B-B14F-4D97-AF65-F5344CB8AC3E}">
        <p14:creationId xmlns:p14="http://schemas.microsoft.com/office/powerpoint/2010/main" val="120963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r>
              <a:rPr lang="en-GB" altLang="ja-JP" sz="4000" b="1" dirty="0">
                <a:ea typeface="ＭＳ Ｐゴシック" charset="-128"/>
              </a:rPr>
              <a:t> </a:t>
            </a:r>
            <a:r>
              <a:rPr lang="pt-PT" altLang="ja-JP" sz="4000" b="1" dirty="0">
                <a:ea typeface="ＭＳ Ｐゴシック" charset="-128"/>
              </a:rPr>
              <a:t> </a:t>
            </a:r>
            <a:endParaRPr lang="pt-PT" sz="4000" b="1" dirty="0"/>
          </a:p>
        </p:txBody>
      </p:sp>
      <p:sp>
        <p:nvSpPr>
          <p:cNvPr id="36867" name="Rectangle 3"/>
          <p:cNvSpPr>
            <a:spLocks noGrp="1" noChangeArrowheads="1"/>
          </p:cNvSpPr>
          <p:nvPr>
            <p:ph type="body" idx="1"/>
          </p:nvPr>
        </p:nvSpPr>
        <p:spPr/>
        <p:txBody>
          <a:bodyPr/>
          <a:lstStyle/>
          <a:p>
            <a:pPr algn="just" eaLnBrk="1" hangingPunct="1">
              <a:lnSpc>
                <a:spcPct val="80000"/>
              </a:lnSpc>
            </a:pPr>
            <a:r>
              <a:rPr lang="en-GB" altLang="pt-PT" dirty="0"/>
              <a:t>The </a:t>
            </a:r>
            <a:r>
              <a:rPr lang="en-GB" altLang="pt-PT" b="1" dirty="0"/>
              <a:t>Theory of Planned </a:t>
            </a:r>
            <a:r>
              <a:rPr lang="en-GB" altLang="pt-PT" b="1" dirty="0" err="1"/>
              <a:t>Behavior</a:t>
            </a:r>
            <a:r>
              <a:rPr lang="en-GB" altLang="pt-PT" b="1" dirty="0"/>
              <a:t> </a:t>
            </a:r>
            <a:r>
              <a:rPr lang="en-GB" altLang="pt-PT" dirty="0"/>
              <a:t>(TPB) of </a:t>
            </a:r>
            <a:r>
              <a:rPr lang="en-GB" altLang="pt-PT" dirty="0" err="1"/>
              <a:t>Icek</a:t>
            </a:r>
            <a:r>
              <a:rPr lang="en-GB" altLang="pt-PT" dirty="0"/>
              <a:t> </a:t>
            </a:r>
            <a:r>
              <a:rPr lang="en-GB" altLang="pt-PT" dirty="0" err="1"/>
              <a:t>Ajzen</a:t>
            </a:r>
            <a:r>
              <a:rPr lang="en-GB" altLang="pt-PT" dirty="0"/>
              <a:t> (1988, 1991) helps to understand how we can change the </a:t>
            </a:r>
            <a:r>
              <a:rPr lang="en-GB" altLang="pt-PT" dirty="0" err="1"/>
              <a:t>behavior</a:t>
            </a:r>
            <a:r>
              <a:rPr lang="en-GB" altLang="pt-PT" dirty="0"/>
              <a:t> of people. The TPB is a theory which predicts deliberate </a:t>
            </a:r>
            <a:r>
              <a:rPr lang="en-GB" altLang="pt-PT" dirty="0" err="1"/>
              <a:t>behavior</a:t>
            </a:r>
            <a:r>
              <a:rPr lang="en-GB" altLang="pt-PT" dirty="0"/>
              <a:t>, because </a:t>
            </a:r>
            <a:r>
              <a:rPr lang="en-GB" altLang="pt-PT" dirty="0" err="1"/>
              <a:t>behavior</a:t>
            </a:r>
            <a:r>
              <a:rPr lang="en-GB" altLang="pt-PT" dirty="0"/>
              <a:t> can be planned.</a:t>
            </a:r>
          </a:p>
          <a:p>
            <a:pPr algn="just" eaLnBrk="1" hangingPunct="1">
              <a:lnSpc>
                <a:spcPct val="80000"/>
              </a:lnSpc>
              <a:buFontTx/>
              <a:buNone/>
            </a:pPr>
            <a:r>
              <a:rPr lang="en-GB" altLang="pt-PT" dirty="0"/>
              <a:t> </a:t>
            </a:r>
          </a:p>
          <a:p>
            <a:pPr algn="just" eaLnBrk="1" hangingPunct="1">
              <a:lnSpc>
                <a:spcPct val="80000"/>
              </a:lnSpc>
            </a:pPr>
            <a:r>
              <a:rPr lang="en-GB" altLang="pt-PT" dirty="0"/>
              <a:t>TPB is the successor of the similar </a:t>
            </a:r>
            <a:r>
              <a:rPr lang="en-GB" altLang="pt-PT" b="1" dirty="0"/>
              <a:t>Theory of Reasoned Action</a:t>
            </a:r>
            <a:r>
              <a:rPr lang="en-GB" altLang="pt-PT" dirty="0"/>
              <a:t> of </a:t>
            </a:r>
            <a:r>
              <a:rPr lang="en-GB" altLang="pt-PT" dirty="0" err="1"/>
              <a:t>Ajzen</a:t>
            </a:r>
            <a:r>
              <a:rPr lang="en-GB" altLang="pt-PT" dirty="0"/>
              <a:t> and </a:t>
            </a:r>
            <a:r>
              <a:rPr lang="en-GB" altLang="pt-PT" dirty="0" err="1"/>
              <a:t>Fishbein</a:t>
            </a:r>
            <a:r>
              <a:rPr lang="en-GB" altLang="pt-PT" dirty="0"/>
              <a:t> (1975, 1980). The succession was the result of the discovery that </a:t>
            </a:r>
            <a:r>
              <a:rPr lang="en-GB" altLang="pt-PT" dirty="0" err="1"/>
              <a:t>behavior</a:t>
            </a:r>
            <a:r>
              <a:rPr lang="en-GB" altLang="pt-PT" dirty="0"/>
              <a:t> appeared to be not 100% voluntary and under control. This resulted in the addition of perceived </a:t>
            </a:r>
            <a:r>
              <a:rPr lang="en-GB" altLang="pt-PT" dirty="0" err="1"/>
              <a:t>behavioral</a:t>
            </a:r>
            <a:r>
              <a:rPr lang="en-GB" altLang="pt-PT" dirty="0"/>
              <a:t> control. With this addition the theory was called the Theory of Planned </a:t>
            </a:r>
            <a:r>
              <a:rPr lang="en-GB" altLang="pt-PT" dirty="0" err="1"/>
              <a:t>Behavior</a:t>
            </a:r>
            <a:r>
              <a:rPr lang="en-GB" altLang="pt-PT" dirty="0"/>
              <a:t>. </a:t>
            </a:r>
          </a:p>
          <a:p>
            <a:pPr eaLnBrk="1" hangingPunct="1">
              <a:lnSpc>
                <a:spcPct val="80000"/>
              </a:lnSpc>
              <a:buFontTx/>
              <a:buNone/>
            </a:pPr>
            <a:endParaRPr lang="en-GB" altLang="pt-PT" sz="2400" b="1" dirty="0"/>
          </a:p>
        </p:txBody>
      </p:sp>
    </p:spTree>
    <p:extLst>
      <p:ext uri="{BB962C8B-B14F-4D97-AF65-F5344CB8AC3E}">
        <p14:creationId xmlns:p14="http://schemas.microsoft.com/office/powerpoint/2010/main" val="3966756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ea typeface="ＭＳ Ｐゴシック" charset="-128"/>
            </a:endParaRPr>
          </a:p>
        </p:txBody>
      </p:sp>
      <p:sp>
        <p:nvSpPr>
          <p:cNvPr id="38915" name="Rectangle 3"/>
          <p:cNvSpPr>
            <a:spLocks noGrp="1" noChangeArrowheads="1"/>
          </p:cNvSpPr>
          <p:nvPr>
            <p:ph type="body" idx="1"/>
          </p:nvPr>
        </p:nvSpPr>
        <p:spPr/>
        <p:txBody>
          <a:bodyPr/>
          <a:lstStyle/>
          <a:p>
            <a:pPr algn="just" eaLnBrk="1" hangingPunct="1">
              <a:lnSpc>
                <a:spcPct val="80000"/>
              </a:lnSpc>
            </a:pPr>
            <a:r>
              <a:rPr lang="en-GB" altLang="pt-PT" b="1" dirty="0"/>
              <a:t>THE THREE CONSIDERATIONS OF THE THEORY OF PLANNED BEHAVIOR</a:t>
            </a:r>
            <a:endParaRPr lang="pt-PT" altLang="pt-PT" b="1" dirty="0"/>
          </a:p>
          <a:p>
            <a:pPr algn="just" eaLnBrk="1" hangingPunct="1">
              <a:lnSpc>
                <a:spcPct val="80000"/>
              </a:lnSpc>
            </a:pPr>
            <a:r>
              <a:rPr lang="en-GB" altLang="pt-PT" dirty="0"/>
              <a:t>In short, according to TPB, human action is guided by three kinds of considerations: </a:t>
            </a:r>
            <a:endParaRPr lang="en-GB" altLang="pt-PT" b="1" dirty="0"/>
          </a:p>
          <a:p>
            <a:pPr algn="just" eaLnBrk="1" hangingPunct="1">
              <a:lnSpc>
                <a:spcPct val="80000"/>
              </a:lnSpc>
            </a:pPr>
            <a:r>
              <a:rPr lang="en-GB" altLang="pt-PT" b="1" dirty="0" err="1"/>
              <a:t>Behavioral</a:t>
            </a:r>
            <a:r>
              <a:rPr lang="en-GB" altLang="pt-PT" b="1" dirty="0"/>
              <a:t> Beliefs</a:t>
            </a:r>
            <a:r>
              <a:rPr lang="en-GB" altLang="pt-PT" dirty="0"/>
              <a:t>. These are beliefs about the likely consequences of the </a:t>
            </a:r>
            <a:r>
              <a:rPr lang="en-GB" altLang="pt-PT" dirty="0" err="1"/>
              <a:t>behavior</a:t>
            </a:r>
            <a:r>
              <a:rPr lang="en-GB" altLang="pt-PT" dirty="0"/>
              <a:t>.</a:t>
            </a:r>
            <a:endParaRPr lang="en-GB" altLang="pt-PT" b="1" dirty="0"/>
          </a:p>
          <a:p>
            <a:pPr algn="just" eaLnBrk="1" hangingPunct="1">
              <a:lnSpc>
                <a:spcPct val="80000"/>
              </a:lnSpc>
            </a:pPr>
            <a:r>
              <a:rPr lang="en-GB" altLang="pt-PT" b="1" dirty="0"/>
              <a:t>Normative Beliefs</a:t>
            </a:r>
            <a:r>
              <a:rPr lang="en-GB" altLang="pt-PT" dirty="0"/>
              <a:t>. These are beliefs about the normative expectations of others.</a:t>
            </a:r>
            <a:endParaRPr lang="en-GB" altLang="pt-PT" b="1" dirty="0"/>
          </a:p>
          <a:p>
            <a:pPr algn="just" eaLnBrk="1" hangingPunct="1">
              <a:lnSpc>
                <a:spcPct val="80000"/>
              </a:lnSpc>
            </a:pPr>
            <a:r>
              <a:rPr lang="en-GB" altLang="pt-PT" b="1" dirty="0"/>
              <a:t>Control Beliefs</a:t>
            </a:r>
            <a:r>
              <a:rPr lang="en-GB" altLang="pt-PT" dirty="0"/>
              <a:t>. These are beliefs about the presence of factors that may facilitate, or may impede, the performance of the </a:t>
            </a:r>
            <a:r>
              <a:rPr lang="en-GB" altLang="pt-PT" dirty="0" err="1"/>
              <a:t>behavior</a:t>
            </a:r>
            <a:r>
              <a:rPr lang="en-GB" altLang="pt-PT" dirty="0"/>
              <a:t>. </a:t>
            </a:r>
            <a:endParaRPr lang="pt-PT" altLang="pt-PT" dirty="0"/>
          </a:p>
          <a:p>
            <a:pPr eaLnBrk="1" hangingPunct="1">
              <a:lnSpc>
                <a:spcPct val="80000"/>
              </a:lnSpc>
            </a:pPr>
            <a:endParaRPr lang="pt-PT" altLang="pt-PT" dirty="0"/>
          </a:p>
        </p:txBody>
      </p:sp>
    </p:spTree>
    <p:extLst>
      <p:ext uri="{BB962C8B-B14F-4D97-AF65-F5344CB8AC3E}">
        <p14:creationId xmlns:p14="http://schemas.microsoft.com/office/powerpoint/2010/main" val="100135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eaLnBrk="1" hangingPunct="1">
              <a:defRPr/>
            </a:pPr>
            <a:r>
              <a:rPr lang="pt-PT" sz="4000" b="1" dirty="0"/>
              <a:t>KURT LEWIN’S FIELD ANALYSIS</a:t>
            </a:r>
          </a:p>
        </p:txBody>
      </p:sp>
      <p:sp>
        <p:nvSpPr>
          <p:cNvPr id="93187" name="Rectangle 3"/>
          <p:cNvSpPr>
            <a:spLocks noGrp="1" noChangeArrowheads="1"/>
          </p:cNvSpPr>
          <p:nvPr>
            <p:ph type="body" idx="1"/>
          </p:nvPr>
        </p:nvSpPr>
        <p:spPr/>
        <p:txBody>
          <a:bodyPr>
            <a:normAutofit lnSpcReduction="10000"/>
          </a:bodyPr>
          <a:lstStyle/>
          <a:p>
            <a:pPr eaLnBrk="1" hangingPunct="1">
              <a:lnSpc>
                <a:spcPct val="80000"/>
              </a:lnSpc>
              <a:defRPr/>
            </a:pPr>
            <a:endParaRPr lang="pt-PT" sz="2000" dirty="0"/>
          </a:p>
          <a:p>
            <a:pPr eaLnBrk="1" hangingPunct="1">
              <a:lnSpc>
                <a:spcPct val="80000"/>
              </a:lnSpc>
              <a:defRPr/>
            </a:pPr>
            <a:r>
              <a:rPr lang="pt-PT" sz="2400" dirty="0"/>
              <a:t>Kurt </a:t>
            </a:r>
            <a:r>
              <a:rPr lang="pt-PT" sz="2400" dirty="0" err="1"/>
              <a:t>Lewin</a:t>
            </a:r>
            <a:r>
              <a:rPr lang="pt-PT" sz="2400" dirty="0"/>
              <a:t> </a:t>
            </a:r>
            <a:r>
              <a:rPr lang="pt-PT" sz="2400" dirty="0" err="1"/>
              <a:t>was</a:t>
            </a:r>
            <a:r>
              <a:rPr lang="pt-PT" sz="2400" dirty="0"/>
              <a:t> </a:t>
            </a:r>
            <a:r>
              <a:rPr lang="pt-PT" sz="2400" dirty="0" err="1"/>
              <a:t>an</a:t>
            </a:r>
            <a:r>
              <a:rPr lang="pt-PT" sz="2400" dirty="0"/>
              <a:t> </a:t>
            </a:r>
            <a:r>
              <a:rPr lang="pt-PT" sz="2400" dirty="0" err="1"/>
              <a:t>American</a:t>
            </a:r>
            <a:r>
              <a:rPr lang="pt-PT" sz="2400" dirty="0"/>
              <a:t> social </a:t>
            </a:r>
            <a:r>
              <a:rPr lang="pt-PT" sz="2400" dirty="0" err="1"/>
              <a:t>psychologist</a:t>
            </a:r>
            <a:r>
              <a:rPr lang="pt-PT" sz="2400" dirty="0"/>
              <a:t>. </a:t>
            </a:r>
            <a:r>
              <a:rPr lang="pt-PT" sz="2400" dirty="0" err="1"/>
              <a:t>He</a:t>
            </a:r>
            <a:r>
              <a:rPr lang="pt-PT" sz="2400" dirty="0"/>
              <a:t> </a:t>
            </a:r>
            <a:r>
              <a:rPr lang="pt-PT" sz="2400" dirty="0" err="1"/>
              <a:t>has</a:t>
            </a:r>
            <a:r>
              <a:rPr lang="pt-PT" sz="2400" dirty="0"/>
              <a:t> </a:t>
            </a:r>
            <a:r>
              <a:rPr lang="pt-PT" sz="2400" dirty="0" err="1"/>
              <a:t>contributed</a:t>
            </a:r>
            <a:r>
              <a:rPr lang="pt-PT" sz="2400" dirty="0"/>
              <a:t> to </a:t>
            </a:r>
            <a:r>
              <a:rPr lang="pt-PT" sz="2400" dirty="0" err="1"/>
              <a:t>science</a:t>
            </a:r>
            <a:r>
              <a:rPr lang="pt-PT" sz="2400" dirty="0"/>
              <a:t> </a:t>
            </a:r>
            <a:r>
              <a:rPr lang="pt-PT" sz="2400" dirty="0" err="1"/>
              <a:t>group</a:t>
            </a:r>
            <a:r>
              <a:rPr lang="pt-PT" sz="2400" dirty="0"/>
              <a:t> </a:t>
            </a:r>
            <a:r>
              <a:rPr lang="pt-PT" sz="2400" dirty="0" err="1"/>
              <a:t>dynamics</a:t>
            </a:r>
            <a:r>
              <a:rPr lang="pt-PT" sz="2400" dirty="0"/>
              <a:t> </a:t>
            </a:r>
            <a:r>
              <a:rPr lang="pt-PT" sz="2400" dirty="0" err="1"/>
              <a:t>and</a:t>
            </a:r>
            <a:r>
              <a:rPr lang="pt-PT" sz="2400" dirty="0"/>
              <a:t> </a:t>
            </a:r>
            <a:r>
              <a:rPr lang="pt-PT" sz="2400" dirty="0" err="1"/>
              <a:t>action</a:t>
            </a:r>
            <a:r>
              <a:rPr lang="pt-PT" sz="2400" dirty="0"/>
              <a:t> research, </a:t>
            </a:r>
            <a:r>
              <a:rPr lang="pt-PT" sz="2400" dirty="0" err="1"/>
              <a:t>and</a:t>
            </a:r>
            <a:r>
              <a:rPr lang="pt-PT" sz="2400" dirty="0"/>
              <a:t> </a:t>
            </a:r>
            <a:r>
              <a:rPr lang="pt-PT" sz="2400" dirty="0" err="1"/>
              <a:t>he</a:t>
            </a:r>
            <a:r>
              <a:rPr lang="pt-PT" sz="2400" dirty="0"/>
              <a:t> </a:t>
            </a:r>
            <a:r>
              <a:rPr lang="pt-PT" sz="2400" dirty="0" err="1"/>
              <a:t>is</a:t>
            </a:r>
            <a:r>
              <a:rPr lang="pt-PT" sz="2400" dirty="0"/>
              <a:t> </a:t>
            </a:r>
            <a:r>
              <a:rPr lang="pt-PT" sz="2400" dirty="0" err="1"/>
              <a:t>regarded</a:t>
            </a:r>
            <a:r>
              <a:rPr lang="pt-PT" sz="2400" dirty="0"/>
              <a:t> </a:t>
            </a:r>
            <a:r>
              <a:rPr lang="pt-PT" sz="2400" dirty="0" err="1"/>
              <a:t>one</a:t>
            </a:r>
            <a:r>
              <a:rPr lang="pt-PT" sz="2400" dirty="0"/>
              <a:t> </a:t>
            </a:r>
            <a:r>
              <a:rPr lang="pt-PT" sz="2400" dirty="0" err="1"/>
              <a:t>of</a:t>
            </a:r>
            <a:r>
              <a:rPr lang="pt-PT" sz="2400" dirty="0"/>
              <a:t> </a:t>
            </a:r>
            <a:r>
              <a:rPr lang="pt-PT" sz="2400" dirty="0" err="1"/>
              <a:t>the</a:t>
            </a:r>
            <a:r>
              <a:rPr lang="pt-PT" sz="2400" dirty="0"/>
              <a:t> </a:t>
            </a:r>
            <a:r>
              <a:rPr lang="pt-PT" sz="2400" dirty="0" err="1"/>
              <a:t>founders</a:t>
            </a:r>
            <a:r>
              <a:rPr lang="pt-PT" sz="2400" dirty="0"/>
              <a:t> </a:t>
            </a:r>
            <a:r>
              <a:rPr lang="pt-PT" sz="2400" dirty="0" err="1"/>
              <a:t>of</a:t>
            </a:r>
            <a:r>
              <a:rPr lang="pt-PT" sz="2400" dirty="0"/>
              <a:t> </a:t>
            </a:r>
            <a:r>
              <a:rPr lang="pt-PT" sz="2400" dirty="0" err="1"/>
              <a:t>modern</a:t>
            </a:r>
            <a:r>
              <a:rPr lang="pt-PT" sz="2400" dirty="0"/>
              <a:t> </a:t>
            </a:r>
            <a:r>
              <a:rPr lang="pt-PT" sz="2400" dirty="0" err="1"/>
              <a:t>psychology</a:t>
            </a:r>
            <a:r>
              <a:rPr lang="pt-PT" sz="2400" dirty="0"/>
              <a:t>. </a:t>
            </a:r>
            <a:r>
              <a:rPr lang="pt-PT" sz="2400" dirty="0" err="1"/>
              <a:t>But</a:t>
            </a:r>
            <a:r>
              <a:rPr lang="pt-PT" sz="2400" dirty="0"/>
              <a:t> </a:t>
            </a:r>
            <a:r>
              <a:rPr lang="pt-PT" sz="2400" dirty="0" err="1"/>
              <a:t>Lewin</a:t>
            </a:r>
            <a:r>
              <a:rPr lang="pt-PT" sz="2400" dirty="0"/>
              <a:t> </a:t>
            </a:r>
            <a:r>
              <a:rPr lang="pt-PT" sz="2400" dirty="0" err="1"/>
              <a:t>is</a:t>
            </a:r>
            <a:r>
              <a:rPr lang="pt-PT" sz="2400" dirty="0"/>
              <a:t> </a:t>
            </a:r>
            <a:r>
              <a:rPr lang="pt-PT" sz="2400" dirty="0" err="1"/>
              <a:t>perhaps</a:t>
            </a:r>
            <a:r>
              <a:rPr lang="pt-PT" sz="2400" dirty="0"/>
              <a:t> </a:t>
            </a:r>
            <a:r>
              <a:rPr lang="pt-PT" sz="2400" dirty="0" err="1"/>
              <a:t>best-known</a:t>
            </a:r>
            <a:r>
              <a:rPr lang="pt-PT" sz="2400" dirty="0"/>
              <a:t> for </a:t>
            </a:r>
            <a:r>
              <a:rPr lang="pt-PT" sz="2400" dirty="0" err="1"/>
              <a:t>developing</a:t>
            </a:r>
            <a:r>
              <a:rPr lang="pt-PT" sz="2400" dirty="0"/>
              <a:t> Force Field </a:t>
            </a:r>
            <a:r>
              <a:rPr lang="pt-PT" sz="2400" dirty="0" err="1"/>
              <a:t>Analysis</a:t>
            </a:r>
            <a:r>
              <a:rPr lang="pt-PT" sz="2400" dirty="0"/>
              <a:t> </a:t>
            </a:r>
            <a:r>
              <a:rPr lang="pt-PT" sz="2400" dirty="0" err="1"/>
              <a:t>and</a:t>
            </a:r>
            <a:r>
              <a:rPr lang="pt-PT" sz="2400" dirty="0"/>
              <a:t> Force Field </a:t>
            </a:r>
            <a:r>
              <a:rPr lang="pt-PT" sz="2400" dirty="0" err="1"/>
              <a:t>Diagrams</a:t>
            </a:r>
            <a:r>
              <a:rPr lang="pt-PT" sz="2400" dirty="0"/>
              <a:t>. </a:t>
            </a:r>
          </a:p>
          <a:p>
            <a:pPr marL="0" indent="0">
              <a:lnSpc>
                <a:spcPct val="80000"/>
              </a:lnSpc>
              <a:buNone/>
              <a:defRPr/>
            </a:pPr>
            <a:endParaRPr lang="pt-PT" sz="2400" b="1" dirty="0"/>
          </a:p>
          <a:p>
            <a:pPr eaLnBrk="1" hangingPunct="1">
              <a:lnSpc>
                <a:spcPct val="80000"/>
              </a:lnSpc>
              <a:defRPr/>
            </a:pPr>
            <a:r>
              <a:rPr lang="pt-PT" sz="2400" b="1" dirty="0" err="1"/>
              <a:t>Lewin's</a:t>
            </a:r>
            <a:r>
              <a:rPr lang="pt-PT" sz="2400" b="1" dirty="0"/>
              <a:t> </a:t>
            </a:r>
            <a:r>
              <a:rPr lang="pt-PT" sz="2400" b="1" dirty="0" err="1"/>
              <a:t>view</a:t>
            </a:r>
            <a:r>
              <a:rPr lang="pt-PT" sz="2400" b="1" dirty="0"/>
              <a:t> </a:t>
            </a:r>
            <a:r>
              <a:rPr lang="pt-PT" sz="2400" b="1" dirty="0" err="1"/>
              <a:t>on</a:t>
            </a:r>
            <a:r>
              <a:rPr lang="pt-PT" sz="2400" b="1" dirty="0"/>
              <a:t> </a:t>
            </a:r>
            <a:r>
              <a:rPr lang="pt-PT" sz="2400" b="1" dirty="0" err="1"/>
              <a:t>organizations</a:t>
            </a:r>
            <a:endParaRPr lang="pt-PT" sz="2400" b="1" dirty="0"/>
          </a:p>
          <a:p>
            <a:pPr eaLnBrk="1" hangingPunct="1">
              <a:lnSpc>
                <a:spcPct val="80000"/>
              </a:lnSpc>
              <a:defRPr/>
            </a:pPr>
            <a:r>
              <a:rPr lang="pt-PT" sz="2400" dirty="0" err="1"/>
              <a:t>According</a:t>
            </a:r>
            <a:r>
              <a:rPr lang="pt-PT" sz="2400" dirty="0"/>
              <a:t> to Kurt </a:t>
            </a:r>
            <a:r>
              <a:rPr lang="pt-PT" sz="2400" dirty="0" err="1"/>
              <a:t>Lewin</a:t>
            </a:r>
            <a:r>
              <a:rPr lang="pt-PT" sz="2400" dirty="0"/>
              <a:t>, </a:t>
            </a:r>
            <a:r>
              <a:rPr lang="pt-PT" sz="2400" dirty="0" err="1"/>
              <a:t>an</a:t>
            </a:r>
            <a:r>
              <a:rPr lang="pt-PT" sz="2400" dirty="0"/>
              <a:t> </a:t>
            </a:r>
            <a:r>
              <a:rPr lang="pt-PT" sz="2400" dirty="0" err="1"/>
              <a:t>issue</a:t>
            </a:r>
            <a:r>
              <a:rPr lang="pt-PT" sz="2400" dirty="0"/>
              <a:t> </a:t>
            </a:r>
            <a:r>
              <a:rPr lang="pt-PT" sz="2400" dirty="0" err="1"/>
              <a:t>is</a:t>
            </a:r>
            <a:r>
              <a:rPr lang="pt-PT" sz="2400" dirty="0"/>
              <a:t> </a:t>
            </a:r>
            <a:r>
              <a:rPr lang="pt-PT" sz="2400" dirty="0" err="1"/>
              <a:t>held</a:t>
            </a:r>
            <a:r>
              <a:rPr lang="pt-PT" sz="2400" dirty="0"/>
              <a:t> in balance </a:t>
            </a:r>
            <a:r>
              <a:rPr lang="pt-PT" sz="2400" dirty="0" err="1"/>
              <a:t>by</a:t>
            </a:r>
            <a:r>
              <a:rPr lang="pt-PT" sz="2400" dirty="0"/>
              <a:t> </a:t>
            </a:r>
            <a:r>
              <a:rPr lang="pt-PT" sz="2400" dirty="0" err="1"/>
              <a:t>the</a:t>
            </a:r>
            <a:r>
              <a:rPr lang="pt-PT" sz="2400" dirty="0"/>
              <a:t> </a:t>
            </a:r>
            <a:r>
              <a:rPr lang="pt-PT" sz="2400" dirty="0" err="1"/>
              <a:t>interaction</a:t>
            </a:r>
            <a:r>
              <a:rPr lang="pt-PT" sz="2400" dirty="0"/>
              <a:t> </a:t>
            </a:r>
            <a:r>
              <a:rPr lang="pt-PT" sz="2400" dirty="0" err="1"/>
              <a:t>of</a:t>
            </a:r>
            <a:r>
              <a:rPr lang="pt-PT" sz="2400" dirty="0"/>
              <a:t> </a:t>
            </a:r>
            <a:r>
              <a:rPr lang="pt-PT" sz="2400" dirty="0" err="1"/>
              <a:t>two</a:t>
            </a:r>
            <a:r>
              <a:rPr lang="pt-PT" sz="2400" dirty="0"/>
              <a:t> </a:t>
            </a:r>
            <a:r>
              <a:rPr lang="pt-PT" sz="2400" dirty="0" err="1"/>
              <a:t>opposing</a:t>
            </a:r>
            <a:r>
              <a:rPr lang="pt-PT" sz="2400" dirty="0"/>
              <a:t> sets </a:t>
            </a:r>
            <a:r>
              <a:rPr lang="pt-PT" sz="2400" dirty="0" err="1"/>
              <a:t>of</a:t>
            </a:r>
            <a:r>
              <a:rPr lang="pt-PT" sz="2400" dirty="0"/>
              <a:t> forces. </a:t>
            </a:r>
            <a:r>
              <a:rPr lang="pt-PT" sz="2400" dirty="0" err="1"/>
              <a:t>Those</a:t>
            </a:r>
            <a:r>
              <a:rPr lang="pt-PT" sz="2400" dirty="0"/>
              <a:t> </a:t>
            </a:r>
            <a:r>
              <a:rPr lang="pt-PT" sz="2400" dirty="0" err="1"/>
              <a:t>seeking</a:t>
            </a:r>
            <a:r>
              <a:rPr lang="pt-PT" sz="2400" dirty="0"/>
              <a:t> to </a:t>
            </a:r>
            <a:r>
              <a:rPr lang="pt-PT" sz="2400" dirty="0" err="1"/>
              <a:t>promote</a:t>
            </a:r>
            <a:r>
              <a:rPr lang="pt-PT" sz="2400" dirty="0"/>
              <a:t> </a:t>
            </a:r>
            <a:r>
              <a:rPr lang="pt-PT" sz="2400" dirty="0" err="1"/>
              <a:t>change</a:t>
            </a:r>
            <a:r>
              <a:rPr lang="pt-PT" sz="2400" dirty="0"/>
              <a:t>: </a:t>
            </a:r>
            <a:r>
              <a:rPr lang="pt-PT" sz="2400" dirty="0" err="1"/>
              <a:t>the</a:t>
            </a:r>
            <a:r>
              <a:rPr lang="pt-PT" sz="2400" dirty="0"/>
              <a:t> </a:t>
            </a:r>
            <a:r>
              <a:rPr lang="pt-PT" sz="2400" b="1" dirty="0" err="1"/>
              <a:t>driving</a:t>
            </a:r>
            <a:r>
              <a:rPr lang="pt-PT" sz="2400" b="1" dirty="0"/>
              <a:t> forces</a:t>
            </a:r>
            <a:r>
              <a:rPr lang="pt-PT" sz="2400" dirty="0"/>
              <a:t>. </a:t>
            </a:r>
            <a:r>
              <a:rPr lang="pt-PT" sz="2400" dirty="0" err="1"/>
              <a:t>And</a:t>
            </a:r>
            <a:r>
              <a:rPr lang="pt-PT" sz="2400" dirty="0"/>
              <a:t> </a:t>
            </a:r>
            <a:r>
              <a:rPr lang="pt-PT" sz="2400" dirty="0" err="1"/>
              <a:t>those</a:t>
            </a:r>
            <a:r>
              <a:rPr lang="pt-PT" sz="2400" dirty="0"/>
              <a:t> </a:t>
            </a:r>
            <a:r>
              <a:rPr lang="pt-PT" sz="2400" dirty="0" err="1"/>
              <a:t>attempting</a:t>
            </a:r>
            <a:r>
              <a:rPr lang="pt-PT" sz="2400" dirty="0"/>
              <a:t> to </a:t>
            </a:r>
            <a:r>
              <a:rPr lang="pt-PT" sz="2400" dirty="0" err="1"/>
              <a:t>maintain</a:t>
            </a:r>
            <a:r>
              <a:rPr lang="pt-PT" sz="2400" dirty="0"/>
              <a:t> </a:t>
            </a:r>
            <a:r>
              <a:rPr lang="pt-PT" sz="2400" dirty="0" err="1"/>
              <a:t>the</a:t>
            </a:r>
            <a:r>
              <a:rPr lang="pt-PT" sz="2400" dirty="0"/>
              <a:t> status quo: </a:t>
            </a:r>
            <a:r>
              <a:rPr lang="pt-PT" sz="2400" dirty="0" err="1"/>
              <a:t>the</a:t>
            </a:r>
            <a:r>
              <a:rPr lang="pt-PT" sz="2400" dirty="0"/>
              <a:t> </a:t>
            </a:r>
            <a:r>
              <a:rPr lang="pt-PT" sz="2400" b="1" dirty="0" err="1"/>
              <a:t>restraining</a:t>
            </a:r>
            <a:r>
              <a:rPr lang="pt-PT" sz="2400" b="1" dirty="0"/>
              <a:t> forces</a:t>
            </a:r>
            <a:r>
              <a:rPr lang="pt-PT" sz="2400" dirty="0"/>
              <a:t>. </a:t>
            </a:r>
            <a:r>
              <a:rPr lang="pt-PT" sz="2400" dirty="0" err="1"/>
              <a:t>Lewin</a:t>
            </a:r>
            <a:r>
              <a:rPr lang="pt-PT" sz="2400" dirty="0"/>
              <a:t> </a:t>
            </a:r>
            <a:r>
              <a:rPr lang="pt-PT" sz="2400" dirty="0" err="1"/>
              <a:t>viewed</a:t>
            </a:r>
            <a:r>
              <a:rPr lang="pt-PT" sz="2400" dirty="0"/>
              <a:t> </a:t>
            </a:r>
            <a:r>
              <a:rPr lang="pt-PT" sz="2400" dirty="0" err="1"/>
              <a:t>organizations</a:t>
            </a:r>
            <a:r>
              <a:rPr lang="pt-PT" sz="2400" dirty="0"/>
              <a:t> as </a:t>
            </a:r>
            <a:r>
              <a:rPr lang="pt-PT" sz="2400" dirty="0" err="1"/>
              <a:t>systems</a:t>
            </a:r>
            <a:r>
              <a:rPr lang="pt-PT" sz="2400" dirty="0"/>
              <a:t> in </a:t>
            </a:r>
            <a:r>
              <a:rPr lang="pt-PT" sz="2400" dirty="0" err="1"/>
              <a:t>which</a:t>
            </a:r>
            <a:r>
              <a:rPr lang="pt-PT" sz="2400" dirty="0"/>
              <a:t> </a:t>
            </a:r>
            <a:r>
              <a:rPr lang="pt-PT" sz="2400" dirty="0" err="1"/>
              <a:t>the</a:t>
            </a:r>
            <a:r>
              <a:rPr lang="pt-PT" sz="2400" dirty="0"/>
              <a:t> </a:t>
            </a:r>
            <a:r>
              <a:rPr lang="pt-PT" sz="2400" dirty="0" err="1"/>
              <a:t>present</a:t>
            </a:r>
            <a:r>
              <a:rPr lang="pt-PT" sz="2400" dirty="0"/>
              <a:t> </a:t>
            </a:r>
            <a:r>
              <a:rPr lang="pt-PT" sz="2400" dirty="0" err="1"/>
              <a:t>situation</a:t>
            </a:r>
            <a:r>
              <a:rPr lang="pt-PT" sz="2400" dirty="0"/>
              <a:t> </a:t>
            </a:r>
            <a:r>
              <a:rPr lang="pt-PT" sz="2400" dirty="0" err="1"/>
              <a:t>was</a:t>
            </a:r>
            <a:r>
              <a:rPr lang="pt-PT" sz="2400" dirty="0"/>
              <a:t> </a:t>
            </a:r>
            <a:r>
              <a:rPr lang="pt-PT" sz="2400" dirty="0" err="1"/>
              <a:t>not</a:t>
            </a:r>
            <a:r>
              <a:rPr lang="pt-PT" sz="2400" dirty="0"/>
              <a:t> a </a:t>
            </a:r>
            <a:r>
              <a:rPr lang="pt-PT" sz="2400" dirty="0" err="1"/>
              <a:t>static</a:t>
            </a:r>
            <a:r>
              <a:rPr lang="pt-PT" sz="2400" dirty="0"/>
              <a:t> </a:t>
            </a:r>
            <a:r>
              <a:rPr lang="pt-PT" sz="2400" dirty="0" err="1"/>
              <a:t>pattern</a:t>
            </a:r>
            <a:r>
              <a:rPr lang="pt-PT" sz="2400" dirty="0"/>
              <a:t>. </a:t>
            </a:r>
            <a:r>
              <a:rPr lang="pt-PT" sz="2400" dirty="0" err="1"/>
              <a:t>But</a:t>
            </a:r>
            <a:r>
              <a:rPr lang="pt-PT" sz="2400" dirty="0"/>
              <a:t> a </a:t>
            </a:r>
            <a:r>
              <a:rPr lang="pt-PT" sz="2400" dirty="0" err="1"/>
              <a:t>dynamic</a:t>
            </a:r>
            <a:r>
              <a:rPr lang="pt-PT" sz="2400" dirty="0"/>
              <a:t> balance ("</a:t>
            </a:r>
            <a:r>
              <a:rPr lang="pt-PT" sz="2400" dirty="0" err="1"/>
              <a:t>Equilibrium</a:t>
            </a:r>
            <a:r>
              <a:rPr lang="pt-PT" sz="2400" dirty="0"/>
              <a:t>") </a:t>
            </a:r>
            <a:r>
              <a:rPr lang="pt-PT" sz="2400" dirty="0" err="1"/>
              <a:t>of</a:t>
            </a:r>
            <a:r>
              <a:rPr lang="pt-PT" sz="2400" dirty="0"/>
              <a:t> forces </a:t>
            </a:r>
            <a:r>
              <a:rPr lang="pt-PT" sz="2400" dirty="0" err="1"/>
              <a:t>working</a:t>
            </a:r>
            <a:r>
              <a:rPr lang="pt-PT" sz="2400" dirty="0"/>
              <a:t> in </a:t>
            </a:r>
            <a:r>
              <a:rPr lang="pt-PT" sz="2400" dirty="0" err="1"/>
              <a:t>opposite</a:t>
            </a:r>
            <a:r>
              <a:rPr lang="pt-PT" sz="2400" dirty="0"/>
              <a:t> </a:t>
            </a:r>
            <a:r>
              <a:rPr lang="pt-PT" sz="2400" dirty="0" err="1"/>
              <a:t>directions</a:t>
            </a:r>
            <a:r>
              <a:rPr lang="pt-PT" sz="2400" dirty="0"/>
              <a:t>. In </a:t>
            </a:r>
            <a:r>
              <a:rPr lang="pt-PT" sz="2400" dirty="0" err="1"/>
              <a:t>order</a:t>
            </a:r>
            <a:r>
              <a:rPr lang="pt-PT" sz="2400" dirty="0"/>
              <a:t> for </a:t>
            </a:r>
            <a:r>
              <a:rPr lang="pt-PT" sz="2400" dirty="0" err="1"/>
              <a:t>any</a:t>
            </a:r>
            <a:r>
              <a:rPr lang="pt-PT" sz="2400" dirty="0"/>
              <a:t> </a:t>
            </a:r>
            <a:r>
              <a:rPr lang="pt-PT" sz="2400" dirty="0" err="1"/>
              <a:t>change</a:t>
            </a:r>
            <a:r>
              <a:rPr lang="pt-PT" sz="2400" dirty="0"/>
              <a:t> to </a:t>
            </a:r>
            <a:r>
              <a:rPr lang="pt-PT" sz="2400" dirty="0" err="1"/>
              <a:t>occur</a:t>
            </a:r>
            <a:r>
              <a:rPr lang="pt-PT" sz="2400" dirty="0"/>
              <a:t>, </a:t>
            </a:r>
            <a:r>
              <a:rPr lang="pt-PT" sz="2400" dirty="0" err="1"/>
              <a:t>the</a:t>
            </a:r>
            <a:r>
              <a:rPr lang="pt-PT" sz="2400" dirty="0"/>
              <a:t> </a:t>
            </a:r>
            <a:r>
              <a:rPr lang="pt-PT" sz="2400" dirty="0" err="1"/>
              <a:t>driving</a:t>
            </a:r>
            <a:r>
              <a:rPr lang="pt-PT" sz="2400" dirty="0"/>
              <a:t> forces must </a:t>
            </a:r>
            <a:r>
              <a:rPr lang="pt-PT" sz="2400" dirty="0" err="1"/>
              <a:t>exceed</a:t>
            </a:r>
            <a:r>
              <a:rPr lang="pt-PT" sz="2400" dirty="0"/>
              <a:t> </a:t>
            </a:r>
            <a:r>
              <a:rPr lang="pt-PT" sz="2400" dirty="0" err="1"/>
              <a:t>the</a:t>
            </a:r>
            <a:r>
              <a:rPr lang="pt-PT" sz="2400" dirty="0"/>
              <a:t> </a:t>
            </a:r>
            <a:r>
              <a:rPr lang="pt-PT" sz="2400" dirty="0" err="1"/>
              <a:t>restraining</a:t>
            </a:r>
            <a:r>
              <a:rPr lang="pt-PT" sz="2400" dirty="0"/>
              <a:t> forces, </a:t>
            </a:r>
            <a:r>
              <a:rPr lang="pt-PT" sz="2400" dirty="0" err="1"/>
              <a:t>thus</a:t>
            </a:r>
            <a:r>
              <a:rPr lang="pt-PT" sz="2400" dirty="0"/>
              <a:t> </a:t>
            </a:r>
            <a:r>
              <a:rPr lang="pt-PT" sz="2400" dirty="0" err="1"/>
              <a:t>shifting</a:t>
            </a:r>
            <a:r>
              <a:rPr lang="pt-PT" sz="2400" dirty="0"/>
              <a:t> </a:t>
            </a:r>
            <a:r>
              <a:rPr lang="pt-PT" sz="2400" dirty="0" err="1"/>
              <a:t>the</a:t>
            </a:r>
            <a:r>
              <a:rPr lang="pt-PT" sz="2400" dirty="0"/>
              <a:t> </a:t>
            </a:r>
            <a:r>
              <a:rPr lang="pt-PT" sz="2400" dirty="0" err="1"/>
              <a:t>equilibrium</a:t>
            </a:r>
            <a:r>
              <a:rPr lang="pt-PT" sz="2400" dirty="0"/>
              <a:t>. </a:t>
            </a:r>
          </a:p>
        </p:txBody>
      </p:sp>
    </p:spTree>
    <p:extLst>
      <p:ext uri="{BB962C8B-B14F-4D97-AF65-F5344CB8AC3E}">
        <p14:creationId xmlns:p14="http://schemas.microsoft.com/office/powerpoint/2010/main" val="2279397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pic>
        <p:nvPicPr>
          <p:cNvPr id="39939" name="Picture 4" descr="Ajzen Theory of Planned Behavior TPB"/>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28774"/>
            <a:ext cx="10515599" cy="4887935"/>
          </a:xfrm>
          <a:solidFill>
            <a:srgbClr val="FF0000"/>
          </a:solidFill>
        </p:spPr>
      </p:pic>
    </p:spTree>
    <p:extLst>
      <p:ext uri="{BB962C8B-B14F-4D97-AF65-F5344CB8AC3E}">
        <p14:creationId xmlns:p14="http://schemas.microsoft.com/office/powerpoint/2010/main" val="683112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sp>
        <p:nvSpPr>
          <p:cNvPr id="41987" name="Rectangle 3"/>
          <p:cNvSpPr>
            <a:spLocks noGrp="1" noChangeArrowheads="1"/>
          </p:cNvSpPr>
          <p:nvPr>
            <p:ph type="body" idx="1"/>
          </p:nvPr>
        </p:nvSpPr>
        <p:spPr/>
        <p:txBody>
          <a:bodyPr>
            <a:normAutofit lnSpcReduction="10000"/>
          </a:bodyPr>
          <a:lstStyle/>
          <a:p>
            <a:pPr eaLnBrk="1" hangingPunct="1">
              <a:lnSpc>
                <a:spcPct val="80000"/>
              </a:lnSpc>
            </a:pPr>
            <a:endParaRPr lang="pt-PT" altLang="pt-PT" sz="2000" dirty="0"/>
          </a:p>
          <a:p>
            <a:pPr algn="just" eaLnBrk="1" hangingPunct="1">
              <a:lnSpc>
                <a:spcPct val="80000"/>
              </a:lnSpc>
            </a:pPr>
            <a:r>
              <a:rPr lang="pt-PT" altLang="pt-PT" dirty="0" err="1"/>
              <a:t>The</a:t>
            </a:r>
            <a:r>
              <a:rPr lang="pt-PT" altLang="pt-PT" dirty="0"/>
              <a:t> </a:t>
            </a:r>
            <a:r>
              <a:rPr lang="pt-PT" altLang="pt-PT" dirty="0" err="1"/>
              <a:t>three</a:t>
            </a:r>
            <a:r>
              <a:rPr lang="pt-PT" altLang="pt-PT" dirty="0"/>
              <a:t> </a:t>
            </a:r>
            <a:r>
              <a:rPr lang="pt-PT" altLang="pt-PT" dirty="0" err="1"/>
              <a:t>considerations</a:t>
            </a:r>
            <a:r>
              <a:rPr lang="pt-PT" altLang="pt-PT" dirty="0"/>
              <a:t> </a:t>
            </a:r>
            <a:r>
              <a:rPr lang="pt-PT" altLang="pt-PT" dirty="0" err="1"/>
              <a:t>of</a:t>
            </a:r>
            <a:r>
              <a:rPr lang="pt-PT" altLang="pt-PT" dirty="0"/>
              <a:t> </a:t>
            </a:r>
            <a:r>
              <a:rPr lang="pt-PT" altLang="pt-PT" dirty="0" err="1"/>
              <a:t>Ajzen</a:t>
            </a:r>
            <a:r>
              <a:rPr lang="pt-PT" altLang="pt-PT" dirty="0"/>
              <a:t> are crucial in </a:t>
            </a:r>
            <a:r>
              <a:rPr lang="pt-PT" altLang="pt-PT" dirty="0" err="1"/>
              <a:t>circumstances</a:t>
            </a:r>
            <a:r>
              <a:rPr lang="pt-PT" altLang="pt-PT" dirty="0"/>
              <a:t> / </a:t>
            </a:r>
            <a:r>
              <a:rPr lang="pt-PT" altLang="pt-PT" dirty="0" err="1"/>
              <a:t>projects</a:t>
            </a:r>
            <a:r>
              <a:rPr lang="pt-PT" altLang="pt-PT" dirty="0"/>
              <a:t> / </a:t>
            </a:r>
            <a:r>
              <a:rPr lang="pt-PT" altLang="pt-PT" dirty="0" err="1"/>
              <a:t>programs</a:t>
            </a:r>
            <a:r>
              <a:rPr lang="pt-PT" altLang="pt-PT" dirty="0"/>
              <a:t> </a:t>
            </a:r>
            <a:r>
              <a:rPr lang="pt-PT" altLang="pt-PT" dirty="0" err="1"/>
              <a:t>when</a:t>
            </a:r>
            <a:r>
              <a:rPr lang="pt-PT" altLang="pt-PT" dirty="0"/>
              <a:t> </a:t>
            </a:r>
            <a:r>
              <a:rPr lang="pt-PT" altLang="pt-PT" dirty="0" err="1"/>
              <a:t>the</a:t>
            </a:r>
            <a:r>
              <a:rPr lang="pt-PT" altLang="pt-PT" dirty="0"/>
              <a:t> </a:t>
            </a:r>
            <a:r>
              <a:rPr lang="pt-PT" altLang="pt-PT" dirty="0" err="1"/>
              <a:t>behavior</a:t>
            </a:r>
            <a:r>
              <a:rPr lang="pt-PT" altLang="pt-PT" dirty="0"/>
              <a:t> </a:t>
            </a:r>
            <a:r>
              <a:rPr lang="pt-PT" altLang="pt-PT" dirty="0" err="1"/>
              <a:t>of</a:t>
            </a:r>
            <a:r>
              <a:rPr lang="pt-PT" altLang="pt-PT" dirty="0"/>
              <a:t> </a:t>
            </a:r>
            <a:r>
              <a:rPr lang="pt-PT" altLang="pt-PT" dirty="0" err="1"/>
              <a:t>people</a:t>
            </a:r>
            <a:r>
              <a:rPr lang="pt-PT" altLang="pt-PT" dirty="0"/>
              <a:t> </a:t>
            </a:r>
            <a:r>
              <a:rPr lang="pt-PT" altLang="pt-PT" dirty="0" err="1"/>
              <a:t>needs</a:t>
            </a:r>
            <a:r>
              <a:rPr lang="pt-PT" altLang="pt-PT" dirty="0"/>
              <a:t> to </a:t>
            </a:r>
            <a:r>
              <a:rPr lang="pt-PT" altLang="pt-PT" dirty="0" err="1"/>
              <a:t>be</a:t>
            </a:r>
            <a:r>
              <a:rPr lang="pt-PT" altLang="pt-PT" dirty="0"/>
              <a:t> </a:t>
            </a:r>
            <a:r>
              <a:rPr lang="pt-PT" altLang="pt-PT" dirty="0" err="1"/>
              <a:t>changed</a:t>
            </a:r>
            <a:r>
              <a:rPr lang="pt-PT" altLang="pt-PT" dirty="0"/>
              <a:t>.</a:t>
            </a:r>
          </a:p>
          <a:p>
            <a:pPr algn="just">
              <a:lnSpc>
                <a:spcPct val="80000"/>
              </a:lnSpc>
            </a:pPr>
            <a:r>
              <a:rPr lang="pt-PT" altLang="pt-PT" dirty="0"/>
              <a:t> </a:t>
            </a:r>
            <a:r>
              <a:rPr lang="pt-PT" altLang="pt-PT" dirty="0" smtClean="0"/>
              <a:t>In </a:t>
            </a:r>
            <a:r>
              <a:rPr lang="pt-PT" altLang="pt-PT" dirty="0" err="1"/>
              <a:t>their</a:t>
            </a:r>
            <a:r>
              <a:rPr lang="pt-PT" altLang="pt-PT" dirty="0"/>
              <a:t> </a:t>
            </a:r>
            <a:r>
              <a:rPr lang="pt-PT" altLang="pt-PT" dirty="0" err="1"/>
              <a:t>respective</a:t>
            </a:r>
            <a:r>
              <a:rPr lang="pt-PT" altLang="pt-PT" dirty="0"/>
              <a:t> </a:t>
            </a:r>
            <a:r>
              <a:rPr lang="pt-PT" altLang="pt-PT" dirty="0" err="1"/>
              <a:t>aggregates</a:t>
            </a:r>
            <a:r>
              <a:rPr lang="pt-PT" altLang="pt-PT" dirty="0"/>
              <a:t>, </a:t>
            </a:r>
            <a:r>
              <a:rPr lang="pt-PT" altLang="pt-PT" dirty="0" err="1"/>
              <a:t>behavioral</a:t>
            </a:r>
            <a:r>
              <a:rPr lang="pt-PT" altLang="pt-PT" dirty="0"/>
              <a:t> </a:t>
            </a:r>
            <a:r>
              <a:rPr lang="pt-PT" altLang="pt-PT" dirty="0" err="1"/>
              <a:t>beliefs</a:t>
            </a:r>
            <a:r>
              <a:rPr lang="pt-PT" altLang="pt-PT" dirty="0"/>
              <a:t> </a:t>
            </a:r>
            <a:r>
              <a:rPr lang="pt-PT" altLang="pt-PT" dirty="0" err="1"/>
              <a:t>produce</a:t>
            </a:r>
            <a:r>
              <a:rPr lang="pt-PT" altLang="pt-PT" dirty="0"/>
              <a:t> a </a:t>
            </a:r>
            <a:r>
              <a:rPr lang="pt-PT" altLang="pt-PT" dirty="0" err="1"/>
              <a:t>favorable</a:t>
            </a:r>
            <a:r>
              <a:rPr lang="pt-PT" altLang="pt-PT" dirty="0"/>
              <a:t> </a:t>
            </a:r>
            <a:r>
              <a:rPr lang="pt-PT" altLang="pt-PT" dirty="0" err="1"/>
              <a:t>or</a:t>
            </a:r>
            <a:r>
              <a:rPr lang="pt-PT" altLang="pt-PT" dirty="0"/>
              <a:t> </a:t>
            </a:r>
            <a:r>
              <a:rPr lang="pt-PT" altLang="pt-PT" dirty="0" err="1"/>
              <a:t>unfavorable</a:t>
            </a:r>
            <a:r>
              <a:rPr lang="pt-PT" altLang="pt-PT" dirty="0"/>
              <a:t> </a:t>
            </a:r>
            <a:r>
              <a:rPr lang="pt-PT" altLang="pt-PT" dirty="0" err="1"/>
              <a:t>attitude</a:t>
            </a:r>
            <a:r>
              <a:rPr lang="pt-PT" altLang="pt-PT" dirty="0"/>
              <a:t> </a:t>
            </a:r>
            <a:r>
              <a:rPr lang="pt-PT" altLang="pt-PT" dirty="0" err="1"/>
              <a:t>toward</a:t>
            </a:r>
            <a:r>
              <a:rPr lang="pt-PT" altLang="pt-PT" dirty="0"/>
              <a:t> </a:t>
            </a:r>
            <a:r>
              <a:rPr lang="pt-PT" altLang="pt-PT" dirty="0" err="1"/>
              <a:t>the</a:t>
            </a:r>
            <a:r>
              <a:rPr lang="pt-PT" altLang="pt-PT" dirty="0"/>
              <a:t> </a:t>
            </a:r>
            <a:r>
              <a:rPr lang="pt-PT" altLang="pt-PT" dirty="0" err="1"/>
              <a:t>behavior</a:t>
            </a:r>
            <a:r>
              <a:rPr lang="pt-PT" altLang="pt-PT" dirty="0"/>
              <a:t>, </a:t>
            </a:r>
            <a:r>
              <a:rPr lang="pt-PT" altLang="pt-PT" dirty="0" err="1"/>
              <a:t>normative</a:t>
            </a:r>
            <a:r>
              <a:rPr lang="pt-PT" altLang="pt-PT" dirty="0"/>
              <a:t> </a:t>
            </a:r>
            <a:r>
              <a:rPr lang="pt-PT" altLang="pt-PT" dirty="0" err="1"/>
              <a:t>beliefs</a:t>
            </a:r>
            <a:r>
              <a:rPr lang="pt-PT" altLang="pt-PT" dirty="0"/>
              <a:t> </a:t>
            </a:r>
            <a:r>
              <a:rPr lang="pt-PT" altLang="pt-PT" dirty="0" err="1"/>
              <a:t>result</a:t>
            </a:r>
            <a:r>
              <a:rPr lang="pt-PT" altLang="pt-PT" dirty="0"/>
              <a:t> in </a:t>
            </a:r>
            <a:r>
              <a:rPr lang="pt-PT" altLang="pt-PT" dirty="0" err="1"/>
              <a:t>perceived</a:t>
            </a:r>
            <a:r>
              <a:rPr lang="pt-PT" altLang="pt-PT" dirty="0"/>
              <a:t> social </a:t>
            </a:r>
            <a:r>
              <a:rPr lang="pt-PT" altLang="pt-PT" dirty="0" err="1"/>
              <a:t>pressure</a:t>
            </a:r>
            <a:r>
              <a:rPr lang="pt-PT" altLang="pt-PT" dirty="0"/>
              <a:t> </a:t>
            </a:r>
            <a:r>
              <a:rPr lang="pt-PT" altLang="pt-PT" dirty="0" err="1"/>
              <a:t>or</a:t>
            </a:r>
            <a:r>
              <a:rPr lang="pt-PT" altLang="pt-PT" dirty="0"/>
              <a:t> </a:t>
            </a:r>
            <a:r>
              <a:rPr lang="pt-PT" altLang="pt-PT" dirty="0" err="1"/>
              <a:t>subjective</a:t>
            </a:r>
            <a:r>
              <a:rPr lang="pt-PT" altLang="pt-PT" dirty="0"/>
              <a:t> </a:t>
            </a:r>
            <a:r>
              <a:rPr lang="pt-PT" altLang="pt-PT" dirty="0" err="1"/>
              <a:t>norm</a:t>
            </a:r>
            <a:r>
              <a:rPr lang="pt-PT" altLang="pt-PT" dirty="0"/>
              <a:t>, </a:t>
            </a:r>
            <a:r>
              <a:rPr lang="pt-PT" altLang="pt-PT" dirty="0" err="1"/>
              <a:t>and</a:t>
            </a:r>
            <a:r>
              <a:rPr lang="pt-PT" altLang="pt-PT" dirty="0"/>
              <a:t> </a:t>
            </a:r>
            <a:r>
              <a:rPr lang="pt-PT" altLang="pt-PT" dirty="0" err="1"/>
              <a:t>control</a:t>
            </a:r>
            <a:r>
              <a:rPr lang="pt-PT" altLang="pt-PT" dirty="0"/>
              <a:t> </a:t>
            </a:r>
            <a:r>
              <a:rPr lang="pt-PT" altLang="pt-PT" dirty="0" err="1"/>
              <a:t>beliefs</a:t>
            </a:r>
            <a:r>
              <a:rPr lang="pt-PT" altLang="pt-PT" dirty="0"/>
              <a:t> </a:t>
            </a:r>
            <a:r>
              <a:rPr lang="pt-PT" altLang="pt-PT" dirty="0" err="1"/>
              <a:t>give</a:t>
            </a:r>
            <a:r>
              <a:rPr lang="pt-PT" altLang="pt-PT" dirty="0"/>
              <a:t> </a:t>
            </a:r>
            <a:r>
              <a:rPr lang="pt-PT" altLang="pt-PT" dirty="0" err="1"/>
              <a:t>rise</a:t>
            </a:r>
            <a:r>
              <a:rPr lang="pt-PT" altLang="pt-PT" dirty="0"/>
              <a:t> to </a:t>
            </a:r>
            <a:r>
              <a:rPr lang="pt-PT" altLang="pt-PT" dirty="0" err="1"/>
              <a:t>perceived</a:t>
            </a:r>
            <a:r>
              <a:rPr lang="pt-PT" altLang="pt-PT" dirty="0"/>
              <a:t> </a:t>
            </a:r>
            <a:r>
              <a:rPr lang="pt-PT" altLang="pt-PT" dirty="0" err="1"/>
              <a:t>behavioral</a:t>
            </a:r>
            <a:r>
              <a:rPr lang="pt-PT" altLang="pt-PT" dirty="0"/>
              <a:t> </a:t>
            </a:r>
            <a:r>
              <a:rPr lang="pt-PT" altLang="pt-PT" dirty="0" err="1"/>
              <a:t>control</a:t>
            </a:r>
            <a:r>
              <a:rPr lang="pt-PT" altLang="pt-PT" dirty="0"/>
              <a:t>. In </a:t>
            </a:r>
            <a:r>
              <a:rPr lang="pt-PT" altLang="pt-PT" dirty="0" err="1"/>
              <a:t>combination</a:t>
            </a:r>
            <a:r>
              <a:rPr lang="pt-PT" altLang="pt-PT" dirty="0"/>
              <a:t>, </a:t>
            </a:r>
            <a:r>
              <a:rPr lang="pt-PT" altLang="pt-PT" dirty="0" err="1"/>
              <a:t>the</a:t>
            </a:r>
            <a:r>
              <a:rPr lang="pt-PT" altLang="pt-PT" dirty="0"/>
              <a:t> </a:t>
            </a:r>
            <a:r>
              <a:rPr lang="pt-PT" altLang="pt-PT" dirty="0" err="1"/>
              <a:t>attitude</a:t>
            </a:r>
            <a:r>
              <a:rPr lang="pt-PT" altLang="pt-PT" dirty="0"/>
              <a:t> </a:t>
            </a:r>
            <a:r>
              <a:rPr lang="pt-PT" altLang="pt-PT" dirty="0" err="1"/>
              <a:t>toward</a:t>
            </a:r>
            <a:r>
              <a:rPr lang="pt-PT" altLang="pt-PT" dirty="0"/>
              <a:t> </a:t>
            </a:r>
            <a:r>
              <a:rPr lang="pt-PT" altLang="pt-PT" dirty="0" err="1"/>
              <a:t>the</a:t>
            </a:r>
            <a:r>
              <a:rPr lang="pt-PT" altLang="pt-PT" dirty="0"/>
              <a:t> </a:t>
            </a:r>
            <a:r>
              <a:rPr lang="pt-PT" altLang="pt-PT" dirty="0" err="1"/>
              <a:t>behavior</a:t>
            </a:r>
            <a:r>
              <a:rPr lang="pt-PT" altLang="pt-PT" dirty="0"/>
              <a:t>, </a:t>
            </a:r>
            <a:r>
              <a:rPr lang="pt-PT" altLang="pt-PT" dirty="0" err="1"/>
              <a:t>subjective</a:t>
            </a:r>
            <a:r>
              <a:rPr lang="pt-PT" altLang="pt-PT" dirty="0"/>
              <a:t> </a:t>
            </a:r>
            <a:r>
              <a:rPr lang="pt-PT" altLang="pt-PT" dirty="0" err="1"/>
              <a:t>norm</a:t>
            </a:r>
            <a:r>
              <a:rPr lang="pt-PT" altLang="pt-PT" dirty="0"/>
              <a:t>, </a:t>
            </a:r>
            <a:r>
              <a:rPr lang="pt-PT" altLang="pt-PT" dirty="0" err="1"/>
              <a:t>and</a:t>
            </a:r>
            <a:r>
              <a:rPr lang="pt-PT" altLang="pt-PT" dirty="0"/>
              <a:t> </a:t>
            </a:r>
            <a:r>
              <a:rPr lang="pt-PT" altLang="pt-PT" dirty="0" err="1"/>
              <a:t>perception</a:t>
            </a:r>
            <a:r>
              <a:rPr lang="pt-PT" altLang="pt-PT" dirty="0"/>
              <a:t> </a:t>
            </a:r>
            <a:r>
              <a:rPr lang="pt-PT" altLang="pt-PT" dirty="0" err="1"/>
              <a:t>of</a:t>
            </a:r>
            <a:r>
              <a:rPr lang="pt-PT" altLang="pt-PT" dirty="0"/>
              <a:t> </a:t>
            </a:r>
            <a:r>
              <a:rPr lang="pt-PT" altLang="pt-PT" dirty="0" err="1"/>
              <a:t>behavioral</a:t>
            </a:r>
            <a:r>
              <a:rPr lang="pt-PT" altLang="pt-PT" dirty="0"/>
              <a:t> </a:t>
            </a:r>
            <a:r>
              <a:rPr lang="pt-PT" altLang="pt-PT" dirty="0" err="1"/>
              <a:t>control</a:t>
            </a:r>
            <a:r>
              <a:rPr lang="pt-PT" altLang="pt-PT" dirty="0"/>
              <a:t>, lead to </a:t>
            </a:r>
            <a:r>
              <a:rPr lang="pt-PT" altLang="pt-PT" dirty="0" err="1"/>
              <a:t>the</a:t>
            </a:r>
            <a:r>
              <a:rPr lang="pt-PT" altLang="pt-PT" dirty="0"/>
              <a:t> </a:t>
            </a:r>
            <a:r>
              <a:rPr lang="pt-PT" altLang="pt-PT" dirty="0" err="1"/>
              <a:t>formation</a:t>
            </a:r>
            <a:r>
              <a:rPr lang="pt-PT" altLang="pt-PT" dirty="0"/>
              <a:t> </a:t>
            </a:r>
            <a:r>
              <a:rPr lang="pt-PT" altLang="pt-PT" dirty="0" err="1"/>
              <a:t>of</a:t>
            </a:r>
            <a:r>
              <a:rPr lang="pt-PT" altLang="pt-PT" dirty="0"/>
              <a:t> a </a:t>
            </a:r>
            <a:r>
              <a:rPr lang="pt-PT" altLang="pt-PT" dirty="0" err="1"/>
              <a:t>behavioral</a:t>
            </a:r>
            <a:r>
              <a:rPr lang="pt-PT" altLang="pt-PT" dirty="0"/>
              <a:t> </a:t>
            </a:r>
            <a:r>
              <a:rPr lang="pt-PT" altLang="pt-PT" dirty="0" err="1"/>
              <a:t>intention</a:t>
            </a:r>
            <a:r>
              <a:rPr lang="pt-PT" altLang="pt-PT" dirty="0"/>
              <a:t>. As a general rule, </a:t>
            </a:r>
            <a:r>
              <a:rPr lang="pt-PT" altLang="pt-PT" dirty="0" err="1"/>
              <a:t>if</a:t>
            </a:r>
            <a:r>
              <a:rPr lang="pt-PT" altLang="pt-PT" dirty="0"/>
              <a:t> </a:t>
            </a:r>
            <a:r>
              <a:rPr lang="pt-PT" altLang="pt-PT" dirty="0" err="1"/>
              <a:t>the</a:t>
            </a:r>
            <a:r>
              <a:rPr lang="pt-PT" altLang="pt-PT" dirty="0"/>
              <a:t> </a:t>
            </a:r>
            <a:r>
              <a:rPr lang="pt-PT" altLang="pt-PT" dirty="0" err="1"/>
              <a:t>attitude</a:t>
            </a:r>
            <a:r>
              <a:rPr lang="pt-PT" altLang="pt-PT" dirty="0"/>
              <a:t> </a:t>
            </a:r>
            <a:r>
              <a:rPr lang="pt-PT" altLang="pt-PT" dirty="0" err="1"/>
              <a:t>and</a:t>
            </a:r>
            <a:r>
              <a:rPr lang="pt-PT" altLang="pt-PT" dirty="0"/>
              <a:t> </a:t>
            </a:r>
            <a:r>
              <a:rPr lang="pt-PT" altLang="pt-PT" dirty="0" err="1"/>
              <a:t>subjective</a:t>
            </a:r>
            <a:r>
              <a:rPr lang="pt-PT" altLang="pt-PT" dirty="0"/>
              <a:t> </a:t>
            </a:r>
            <a:r>
              <a:rPr lang="pt-PT" altLang="pt-PT" dirty="0" err="1"/>
              <a:t>norm</a:t>
            </a:r>
            <a:r>
              <a:rPr lang="pt-PT" altLang="pt-PT" dirty="0"/>
              <a:t> are more </a:t>
            </a:r>
            <a:r>
              <a:rPr lang="pt-PT" altLang="pt-PT" dirty="0" err="1"/>
              <a:t>favorable</a:t>
            </a:r>
            <a:r>
              <a:rPr lang="pt-PT" altLang="pt-PT" dirty="0"/>
              <a:t>, </a:t>
            </a:r>
            <a:r>
              <a:rPr lang="pt-PT" altLang="pt-PT" dirty="0" err="1"/>
              <a:t>the</a:t>
            </a:r>
            <a:r>
              <a:rPr lang="pt-PT" altLang="pt-PT" dirty="0"/>
              <a:t> </a:t>
            </a:r>
            <a:r>
              <a:rPr lang="pt-PT" altLang="pt-PT" dirty="0" err="1"/>
              <a:t>perceived</a:t>
            </a:r>
            <a:r>
              <a:rPr lang="pt-PT" altLang="pt-PT" dirty="0"/>
              <a:t> </a:t>
            </a:r>
            <a:r>
              <a:rPr lang="pt-PT" altLang="pt-PT" dirty="0" err="1"/>
              <a:t>control</a:t>
            </a:r>
            <a:r>
              <a:rPr lang="pt-PT" altLang="pt-PT" dirty="0"/>
              <a:t> </a:t>
            </a:r>
            <a:r>
              <a:rPr lang="pt-PT" altLang="pt-PT" dirty="0" err="1"/>
              <a:t>will</a:t>
            </a:r>
            <a:r>
              <a:rPr lang="pt-PT" altLang="pt-PT" dirty="0"/>
              <a:t> </a:t>
            </a:r>
            <a:r>
              <a:rPr lang="pt-PT" altLang="pt-PT" dirty="0" err="1"/>
              <a:t>be</a:t>
            </a:r>
            <a:r>
              <a:rPr lang="pt-PT" altLang="pt-PT" dirty="0"/>
              <a:t> </a:t>
            </a:r>
            <a:r>
              <a:rPr lang="pt-PT" altLang="pt-PT" dirty="0" err="1"/>
              <a:t>greater</a:t>
            </a:r>
            <a:r>
              <a:rPr lang="pt-PT" altLang="pt-PT" dirty="0"/>
              <a:t>, </a:t>
            </a:r>
            <a:r>
              <a:rPr lang="pt-PT" altLang="pt-PT" dirty="0" err="1"/>
              <a:t>and</a:t>
            </a:r>
            <a:r>
              <a:rPr lang="pt-PT" altLang="pt-PT" dirty="0"/>
              <a:t> </a:t>
            </a:r>
            <a:r>
              <a:rPr lang="pt-PT" altLang="pt-PT" dirty="0" err="1"/>
              <a:t>the</a:t>
            </a:r>
            <a:r>
              <a:rPr lang="pt-PT" altLang="pt-PT" dirty="0"/>
              <a:t> </a:t>
            </a:r>
            <a:r>
              <a:rPr lang="pt-PT" altLang="pt-PT" dirty="0" err="1"/>
              <a:t>person's</a:t>
            </a:r>
            <a:r>
              <a:rPr lang="pt-PT" altLang="pt-PT" dirty="0"/>
              <a:t> </a:t>
            </a:r>
            <a:r>
              <a:rPr lang="pt-PT" altLang="pt-PT" dirty="0" err="1"/>
              <a:t>intention</a:t>
            </a:r>
            <a:r>
              <a:rPr lang="pt-PT" altLang="pt-PT" dirty="0"/>
              <a:t> to </a:t>
            </a:r>
            <a:r>
              <a:rPr lang="pt-PT" altLang="pt-PT" dirty="0" err="1"/>
              <a:t>perform</a:t>
            </a:r>
            <a:r>
              <a:rPr lang="pt-PT" altLang="pt-PT" dirty="0"/>
              <a:t> </a:t>
            </a:r>
            <a:r>
              <a:rPr lang="pt-PT" altLang="pt-PT" dirty="0" err="1"/>
              <a:t>the</a:t>
            </a:r>
            <a:r>
              <a:rPr lang="pt-PT" altLang="pt-PT" dirty="0"/>
              <a:t> </a:t>
            </a:r>
            <a:r>
              <a:rPr lang="pt-PT" altLang="pt-PT" dirty="0" err="1"/>
              <a:t>behavior</a:t>
            </a:r>
            <a:r>
              <a:rPr lang="pt-PT" altLang="pt-PT" dirty="0"/>
              <a:t> in </a:t>
            </a:r>
            <a:r>
              <a:rPr lang="pt-PT" altLang="pt-PT" dirty="0" err="1"/>
              <a:t>question</a:t>
            </a:r>
            <a:r>
              <a:rPr lang="pt-PT" altLang="pt-PT" dirty="0"/>
              <a:t> </a:t>
            </a:r>
            <a:r>
              <a:rPr lang="pt-PT" altLang="pt-PT" dirty="0" err="1"/>
              <a:t>should</a:t>
            </a:r>
            <a:r>
              <a:rPr lang="pt-PT" altLang="pt-PT" dirty="0"/>
              <a:t> </a:t>
            </a:r>
            <a:r>
              <a:rPr lang="pt-PT" altLang="pt-PT" dirty="0" err="1"/>
              <a:t>be</a:t>
            </a:r>
            <a:r>
              <a:rPr lang="pt-PT" altLang="pt-PT" dirty="0"/>
              <a:t> </a:t>
            </a:r>
            <a:r>
              <a:rPr lang="pt-PT" altLang="pt-PT" dirty="0" err="1"/>
              <a:t>stronger</a:t>
            </a:r>
            <a:r>
              <a:rPr lang="pt-PT" altLang="pt-PT" dirty="0"/>
              <a:t>. </a:t>
            </a:r>
          </a:p>
        </p:txBody>
      </p:sp>
    </p:spTree>
    <p:extLst>
      <p:ext uri="{BB962C8B-B14F-4D97-AF65-F5344CB8AC3E}">
        <p14:creationId xmlns:p14="http://schemas.microsoft.com/office/powerpoint/2010/main" val="2844099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sp>
        <p:nvSpPr>
          <p:cNvPr id="44035" name="Rectangle 3"/>
          <p:cNvSpPr>
            <a:spLocks noGrp="1" noChangeArrowheads="1"/>
          </p:cNvSpPr>
          <p:nvPr>
            <p:ph type="body" idx="1"/>
          </p:nvPr>
        </p:nvSpPr>
        <p:spPr/>
        <p:txBody>
          <a:bodyPr>
            <a:normAutofit lnSpcReduction="10000"/>
          </a:bodyPr>
          <a:lstStyle/>
          <a:p>
            <a:pPr eaLnBrk="1" hangingPunct="1">
              <a:lnSpc>
                <a:spcPct val="80000"/>
              </a:lnSpc>
            </a:pPr>
            <a:endParaRPr lang="pt-PT" altLang="pt-PT" sz="2000" b="1" dirty="0"/>
          </a:p>
          <a:p>
            <a:pPr algn="just" eaLnBrk="1" hangingPunct="1">
              <a:lnSpc>
                <a:spcPct val="80000"/>
              </a:lnSpc>
            </a:pPr>
            <a:r>
              <a:rPr lang="pt-PT" altLang="pt-PT" sz="2400" b="1" dirty="0"/>
              <a:t>Residual </a:t>
            </a:r>
            <a:r>
              <a:rPr lang="pt-PT" altLang="pt-PT" sz="2400" b="1" dirty="0" err="1"/>
              <a:t>Effects</a:t>
            </a:r>
            <a:r>
              <a:rPr lang="pt-PT" altLang="pt-PT" sz="2400" b="1" dirty="0"/>
              <a:t> </a:t>
            </a:r>
            <a:r>
              <a:rPr lang="pt-PT" altLang="pt-PT" sz="2400" b="1" dirty="0" err="1"/>
              <a:t>of</a:t>
            </a:r>
            <a:r>
              <a:rPr lang="pt-PT" altLang="pt-PT" sz="2400" b="1" dirty="0"/>
              <a:t> </a:t>
            </a:r>
            <a:r>
              <a:rPr lang="pt-PT" altLang="pt-PT" sz="2400" b="1" dirty="0" err="1"/>
              <a:t>Past</a:t>
            </a:r>
            <a:r>
              <a:rPr lang="pt-PT" altLang="pt-PT" sz="2400" b="1" dirty="0"/>
              <a:t> </a:t>
            </a:r>
            <a:r>
              <a:rPr lang="pt-PT" altLang="pt-PT" sz="2400" b="1" dirty="0" err="1"/>
              <a:t>on</a:t>
            </a:r>
            <a:r>
              <a:rPr lang="pt-PT" altLang="pt-PT" sz="2400" b="1" dirty="0"/>
              <a:t> Later </a:t>
            </a:r>
            <a:r>
              <a:rPr lang="pt-PT" altLang="pt-PT" sz="2400" b="1" dirty="0" err="1"/>
              <a:t>Behavior</a:t>
            </a:r>
            <a:endParaRPr lang="pt-PT" altLang="pt-PT" sz="2400" b="1" dirty="0"/>
          </a:p>
          <a:p>
            <a:pPr marL="0" indent="0" algn="just" eaLnBrk="1" hangingPunct="1">
              <a:lnSpc>
                <a:spcPct val="80000"/>
              </a:lnSpc>
              <a:buNone/>
            </a:pPr>
            <a:endParaRPr lang="pt-PT" altLang="pt-PT" sz="2400" dirty="0"/>
          </a:p>
          <a:p>
            <a:pPr algn="just" eaLnBrk="1" hangingPunct="1">
              <a:lnSpc>
                <a:spcPct val="80000"/>
              </a:lnSpc>
            </a:pPr>
            <a:r>
              <a:rPr lang="pt-PT" altLang="pt-PT" sz="2400" dirty="0"/>
              <a:t>In 2002, </a:t>
            </a:r>
            <a:r>
              <a:rPr lang="pt-PT" altLang="pt-PT" sz="2400" dirty="0" err="1"/>
              <a:t>Ajzen</a:t>
            </a:r>
            <a:r>
              <a:rPr lang="pt-PT" altLang="pt-PT" sz="2400" dirty="0"/>
              <a:t> </a:t>
            </a:r>
            <a:r>
              <a:rPr lang="pt-PT" altLang="pt-PT" sz="2400" dirty="0" err="1"/>
              <a:t>investigated</a:t>
            </a:r>
            <a:r>
              <a:rPr lang="pt-PT" altLang="pt-PT" sz="2400" dirty="0"/>
              <a:t> residual </a:t>
            </a:r>
            <a:r>
              <a:rPr lang="pt-PT" altLang="pt-PT" sz="2400" dirty="0" err="1"/>
              <a:t>effects</a:t>
            </a:r>
            <a:r>
              <a:rPr lang="pt-PT" altLang="pt-PT" sz="2400" dirty="0"/>
              <a:t> </a:t>
            </a:r>
            <a:r>
              <a:rPr lang="pt-PT" altLang="pt-PT" sz="2400" dirty="0" err="1"/>
              <a:t>of</a:t>
            </a:r>
            <a:r>
              <a:rPr lang="pt-PT" altLang="pt-PT" sz="2400" dirty="0"/>
              <a:t> </a:t>
            </a:r>
            <a:r>
              <a:rPr lang="pt-PT" altLang="pt-PT" sz="2400" dirty="0" err="1"/>
              <a:t>past</a:t>
            </a:r>
            <a:r>
              <a:rPr lang="pt-PT" altLang="pt-PT" sz="2400" dirty="0"/>
              <a:t> </a:t>
            </a:r>
            <a:r>
              <a:rPr lang="pt-PT" altLang="pt-PT" sz="2400" dirty="0" err="1"/>
              <a:t>on</a:t>
            </a:r>
            <a:r>
              <a:rPr lang="pt-PT" altLang="pt-PT" sz="2400" dirty="0"/>
              <a:t> later </a:t>
            </a:r>
            <a:r>
              <a:rPr lang="pt-PT" altLang="pt-PT" sz="2400" dirty="0" err="1"/>
              <a:t>behavior</a:t>
            </a:r>
            <a:r>
              <a:rPr lang="pt-PT" altLang="pt-PT" sz="2400" dirty="0"/>
              <a:t>. </a:t>
            </a:r>
            <a:r>
              <a:rPr lang="pt-PT" altLang="pt-PT" sz="2400" dirty="0" err="1"/>
              <a:t>He</a:t>
            </a:r>
            <a:r>
              <a:rPr lang="pt-PT" altLang="pt-PT" sz="2400" dirty="0"/>
              <a:t> came to </a:t>
            </a:r>
            <a:r>
              <a:rPr lang="pt-PT" altLang="pt-PT" sz="2400" dirty="0" err="1"/>
              <a:t>the</a:t>
            </a:r>
            <a:r>
              <a:rPr lang="pt-PT" altLang="pt-PT" sz="2400" dirty="0"/>
              <a:t> </a:t>
            </a:r>
            <a:r>
              <a:rPr lang="pt-PT" altLang="pt-PT" sz="2400" dirty="0" err="1"/>
              <a:t>conclusion</a:t>
            </a:r>
            <a:r>
              <a:rPr lang="pt-PT" altLang="pt-PT" sz="2400" dirty="0"/>
              <a:t> </a:t>
            </a:r>
            <a:r>
              <a:rPr lang="pt-PT" altLang="pt-PT" sz="2400" dirty="0" err="1"/>
              <a:t>that</a:t>
            </a:r>
            <a:r>
              <a:rPr lang="pt-PT" altLang="pt-PT" sz="2400" dirty="0"/>
              <a:t> </a:t>
            </a:r>
            <a:r>
              <a:rPr lang="pt-PT" altLang="pt-PT" sz="2400" dirty="0" err="1"/>
              <a:t>this</a:t>
            </a:r>
            <a:r>
              <a:rPr lang="pt-PT" altLang="pt-PT" sz="2400" dirty="0"/>
              <a:t> </a:t>
            </a:r>
            <a:r>
              <a:rPr lang="pt-PT" altLang="pt-PT" sz="2400" dirty="0" err="1"/>
              <a:t>factor</a:t>
            </a:r>
            <a:r>
              <a:rPr lang="pt-PT" altLang="pt-PT" sz="2400" dirty="0"/>
              <a:t> </a:t>
            </a:r>
            <a:r>
              <a:rPr lang="pt-PT" altLang="pt-PT" sz="2400" dirty="0" err="1"/>
              <a:t>indeed</a:t>
            </a:r>
            <a:r>
              <a:rPr lang="pt-PT" altLang="pt-PT" sz="2400" dirty="0"/>
              <a:t> </a:t>
            </a:r>
            <a:r>
              <a:rPr lang="pt-PT" altLang="pt-PT" sz="2400" dirty="0" err="1"/>
              <a:t>exists</a:t>
            </a:r>
            <a:r>
              <a:rPr lang="pt-PT" altLang="pt-PT" sz="2400" dirty="0"/>
              <a:t>, </a:t>
            </a:r>
            <a:r>
              <a:rPr lang="pt-PT" altLang="pt-PT" sz="2400" dirty="0" err="1"/>
              <a:t>but</a:t>
            </a:r>
            <a:r>
              <a:rPr lang="pt-PT" altLang="pt-PT" sz="2400" dirty="0"/>
              <a:t> </a:t>
            </a:r>
            <a:r>
              <a:rPr lang="pt-PT" altLang="pt-PT" sz="2400" dirty="0" err="1"/>
              <a:t>cannot</a:t>
            </a:r>
            <a:r>
              <a:rPr lang="pt-PT" altLang="pt-PT" sz="2400" dirty="0"/>
              <a:t> </a:t>
            </a:r>
            <a:r>
              <a:rPr lang="pt-PT" altLang="pt-PT" sz="2400" dirty="0" err="1"/>
              <a:t>be</a:t>
            </a:r>
            <a:r>
              <a:rPr lang="pt-PT" altLang="pt-PT" sz="2400" dirty="0"/>
              <a:t> </a:t>
            </a:r>
            <a:r>
              <a:rPr lang="pt-PT" altLang="pt-PT" sz="2400" dirty="0" err="1"/>
              <a:t>described</a:t>
            </a:r>
            <a:r>
              <a:rPr lang="pt-PT" altLang="pt-PT" sz="2400" dirty="0"/>
              <a:t> to </a:t>
            </a:r>
            <a:r>
              <a:rPr lang="pt-PT" altLang="pt-PT" sz="2400" dirty="0" err="1"/>
              <a:t>habituation</a:t>
            </a:r>
            <a:r>
              <a:rPr lang="pt-PT" altLang="pt-PT" sz="2400" dirty="0"/>
              <a:t>, </a:t>
            </a:r>
            <a:r>
              <a:rPr lang="pt-PT" altLang="pt-PT" sz="2400" dirty="0" err="1"/>
              <a:t>such</a:t>
            </a:r>
            <a:r>
              <a:rPr lang="pt-PT" altLang="pt-PT" sz="2400" dirty="0"/>
              <a:t> as </a:t>
            </a:r>
            <a:r>
              <a:rPr lang="pt-PT" altLang="pt-PT" sz="2400" dirty="0" err="1"/>
              <a:t>many</a:t>
            </a:r>
            <a:r>
              <a:rPr lang="pt-PT" altLang="pt-PT" sz="2400" dirty="0"/>
              <a:t> </a:t>
            </a:r>
            <a:r>
              <a:rPr lang="pt-PT" altLang="pt-PT" sz="2400" dirty="0" err="1"/>
              <a:t>people</a:t>
            </a:r>
            <a:r>
              <a:rPr lang="pt-PT" altLang="pt-PT" sz="2400" dirty="0"/>
              <a:t> are </a:t>
            </a:r>
            <a:r>
              <a:rPr lang="pt-PT" altLang="pt-PT" sz="2400" dirty="0" err="1"/>
              <a:t>thinking</a:t>
            </a:r>
            <a:r>
              <a:rPr lang="pt-PT" altLang="pt-PT" sz="2400" dirty="0"/>
              <a:t>. A </a:t>
            </a:r>
            <a:r>
              <a:rPr lang="pt-PT" altLang="pt-PT" sz="2400" dirty="0" err="1"/>
              <a:t>review</a:t>
            </a:r>
            <a:r>
              <a:rPr lang="pt-PT" altLang="pt-PT" sz="2400" dirty="0"/>
              <a:t> </a:t>
            </a:r>
            <a:r>
              <a:rPr lang="pt-PT" altLang="pt-PT" sz="2400" dirty="0" err="1"/>
              <a:t>of</a:t>
            </a:r>
            <a:r>
              <a:rPr lang="pt-PT" altLang="pt-PT" sz="2400" dirty="0"/>
              <a:t> </a:t>
            </a:r>
            <a:r>
              <a:rPr lang="pt-PT" altLang="pt-PT" sz="2400" dirty="0" err="1"/>
              <a:t>existing</a:t>
            </a:r>
            <a:r>
              <a:rPr lang="pt-PT" altLang="pt-PT" sz="2400" dirty="0"/>
              <a:t> </a:t>
            </a:r>
            <a:r>
              <a:rPr lang="pt-PT" altLang="pt-PT" sz="2400" dirty="0" err="1"/>
              <a:t>evidence</a:t>
            </a:r>
            <a:r>
              <a:rPr lang="pt-PT" altLang="pt-PT" sz="2400" dirty="0"/>
              <a:t> </a:t>
            </a:r>
            <a:r>
              <a:rPr lang="pt-PT" altLang="pt-PT" sz="2400" dirty="0" err="1"/>
              <a:t>suggests</a:t>
            </a:r>
            <a:r>
              <a:rPr lang="pt-PT" altLang="pt-PT" sz="2400" dirty="0"/>
              <a:t> </a:t>
            </a:r>
            <a:r>
              <a:rPr lang="pt-PT" altLang="pt-PT" sz="2400" dirty="0" err="1"/>
              <a:t>that</a:t>
            </a:r>
            <a:r>
              <a:rPr lang="pt-PT" altLang="pt-PT" sz="2400" dirty="0"/>
              <a:t> </a:t>
            </a:r>
            <a:r>
              <a:rPr lang="pt-PT" altLang="pt-PT" sz="2400" dirty="0" err="1"/>
              <a:t>the</a:t>
            </a:r>
            <a:r>
              <a:rPr lang="pt-PT" altLang="pt-PT" sz="2400" dirty="0"/>
              <a:t> residual </a:t>
            </a:r>
            <a:r>
              <a:rPr lang="pt-PT" altLang="pt-PT" sz="2400" dirty="0" err="1"/>
              <a:t>impact</a:t>
            </a:r>
            <a:r>
              <a:rPr lang="pt-PT" altLang="pt-PT" sz="2400" dirty="0"/>
              <a:t> </a:t>
            </a:r>
            <a:r>
              <a:rPr lang="pt-PT" altLang="pt-PT" sz="2400" dirty="0" err="1"/>
              <a:t>of</a:t>
            </a:r>
            <a:r>
              <a:rPr lang="pt-PT" altLang="pt-PT" sz="2400" dirty="0"/>
              <a:t> </a:t>
            </a:r>
            <a:r>
              <a:rPr lang="pt-PT" altLang="pt-PT" sz="2400" dirty="0" err="1"/>
              <a:t>past</a:t>
            </a:r>
            <a:r>
              <a:rPr lang="pt-PT" altLang="pt-PT" sz="2400" dirty="0"/>
              <a:t> </a:t>
            </a:r>
            <a:r>
              <a:rPr lang="pt-PT" altLang="pt-PT" sz="2400" dirty="0" err="1"/>
              <a:t>behavior</a:t>
            </a:r>
            <a:r>
              <a:rPr lang="pt-PT" altLang="pt-PT" sz="2400" dirty="0"/>
              <a:t> </a:t>
            </a:r>
            <a:r>
              <a:rPr lang="pt-PT" altLang="pt-PT" sz="2400" dirty="0" err="1"/>
              <a:t>is</a:t>
            </a:r>
            <a:r>
              <a:rPr lang="pt-PT" altLang="pt-PT" sz="2400" dirty="0"/>
              <a:t> </a:t>
            </a:r>
            <a:r>
              <a:rPr lang="pt-PT" altLang="pt-PT" sz="2400" dirty="0" err="1"/>
              <a:t>attenuated</a:t>
            </a:r>
            <a:r>
              <a:rPr lang="pt-PT" altLang="pt-PT" sz="2400" dirty="0"/>
              <a:t>, </a:t>
            </a:r>
            <a:r>
              <a:rPr lang="pt-PT" altLang="pt-PT" sz="2400" dirty="0" err="1"/>
              <a:t>when</a:t>
            </a:r>
            <a:r>
              <a:rPr lang="pt-PT" altLang="pt-PT" sz="2400" dirty="0"/>
              <a:t> </a:t>
            </a:r>
            <a:r>
              <a:rPr lang="pt-PT" altLang="pt-PT" sz="2400" dirty="0" err="1"/>
              <a:t>measures</a:t>
            </a:r>
            <a:r>
              <a:rPr lang="pt-PT" altLang="pt-PT" sz="2400" dirty="0"/>
              <a:t> </a:t>
            </a:r>
            <a:r>
              <a:rPr lang="pt-PT" altLang="pt-PT" sz="2400" dirty="0" err="1"/>
              <a:t>of</a:t>
            </a:r>
            <a:r>
              <a:rPr lang="pt-PT" altLang="pt-PT" sz="2400" dirty="0"/>
              <a:t> </a:t>
            </a:r>
            <a:r>
              <a:rPr lang="pt-PT" altLang="pt-PT" sz="2400" dirty="0" err="1"/>
              <a:t>intention</a:t>
            </a:r>
            <a:r>
              <a:rPr lang="pt-PT" altLang="pt-PT" sz="2400" dirty="0"/>
              <a:t> </a:t>
            </a:r>
            <a:r>
              <a:rPr lang="pt-PT" altLang="pt-PT" sz="2400" dirty="0" err="1"/>
              <a:t>and</a:t>
            </a:r>
            <a:r>
              <a:rPr lang="pt-PT" altLang="pt-PT" sz="2400" dirty="0"/>
              <a:t> </a:t>
            </a:r>
            <a:r>
              <a:rPr lang="pt-PT" altLang="pt-PT" sz="2400" dirty="0" err="1"/>
              <a:t>behavior</a:t>
            </a:r>
            <a:r>
              <a:rPr lang="pt-PT" altLang="pt-PT" sz="2400" dirty="0"/>
              <a:t> are </a:t>
            </a:r>
            <a:r>
              <a:rPr lang="pt-PT" altLang="pt-PT" sz="2400" dirty="0" err="1"/>
              <a:t>compatible</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impact</a:t>
            </a:r>
            <a:r>
              <a:rPr lang="pt-PT" altLang="pt-PT" sz="2400" dirty="0"/>
              <a:t> </a:t>
            </a:r>
            <a:r>
              <a:rPr lang="pt-PT" altLang="pt-PT" sz="2400" dirty="0" err="1"/>
              <a:t>vanishes</a:t>
            </a:r>
            <a:r>
              <a:rPr lang="pt-PT" altLang="pt-PT" sz="2400" dirty="0"/>
              <a:t> </a:t>
            </a:r>
            <a:r>
              <a:rPr lang="pt-PT" altLang="pt-PT" sz="2400" dirty="0" err="1"/>
              <a:t>when</a:t>
            </a:r>
            <a:r>
              <a:rPr lang="pt-PT" altLang="pt-PT" sz="2400" dirty="0"/>
              <a:t> </a:t>
            </a:r>
            <a:r>
              <a:rPr lang="pt-PT" altLang="pt-PT" sz="2400" dirty="0" err="1"/>
              <a:t>intentions</a:t>
            </a:r>
            <a:r>
              <a:rPr lang="pt-PT" altLang="pt-PT" sz="2400" dirty="0"/>
              <a:t> are </a:t>
            </a:r>
            <a:r>
              <a:rPr lang="pt-PT" altLang="pt-PT" sz="2400" dirty="0" err="1"/>
              <a:t>strong</a:t>
            </a:r>
            <a:r>
              <a:rPr lang="pt-PT" altLang="pt-PT" sz="2400" dirty="0"/>
              <a:t> </a:t>
            </a:r>
            <a:r>
              <a:rPr lang="pt-PT" altLang="pt-PT" sz="2400" dirty="0" err="1"/>
              <a:t>and</a:t>
            </a:r>
            <a:r>
              <a:rPr lang="pt-PT" altLang="pt-PT" sz="2400" dirty="0"/>
              <a:t> </a:t>
            </a:r>
            <a:r>
              <a:rPr lang="pt-PT" altLang="pt-PT" sz="2400" dirty="0" err="1"/>
              <a:t>well</a:t>
            </a:r>
            <a:r>
              <a:rPr lang="pt-PT" altLang="pt-PT" sz="2400" dirty="0"/>
              <a:t> </a:t>
            </a:r>
            <a:r>
              <a:rPr lang="pt-PT" altLang="pt-PT" sz="2400" dirty="0" err="1"/>
              <a:t>formed</a:t>
            </a:r>
            <a:r>
              <a:rPr lang="pt-PT" altLang="pt-PT" sz="2400" dirty="0"/>
              <a:t>, </a:t>
            </a:r>
            <a:r>
              <a:rPr lang="pt-PT" altLang="pt-PT" sz="2400" dirty="0" err="1"/>
              <a:t>expectations</a:t>
            </a:r>
            <a:r>
              <a:rPr lang="pt-PT" altLang="pt-PT" sz="2400" dirty="0"/>
              <a:t> are </a:t>
            </a:r>
            <a:r>
              <a:rPr lang="pt-PT" altLang="pt-PT" sz="2400" dirty="0" err="1"/>
              <a:t>realistic</a:t>
            </a:r>
            <a:r>
              <a:rPr lang="pt-PT" altLang="pt-PT" sz="2400" dirty="0"/>
              <a:t>, </a:t>
            </a:r>
            <a:r>
              <a:rPr lang="pt-PT" altLang="pt-PT" sz="2400" dirty="0" err="1"/>
              <a:t>and</a:t>
            </a:r>
            <a:r>
              <a:rPr lang="pt-PT" altLang="pt-PT" sz="2400" dirty="0"/>
              <a:t> </a:t>
            </a:r>
            <a:r>
              <a:rPr lang="pt-PT" altLang="pt-PT" sz="2400" dirty="0" err="1"/>
              <a:t>specific</a:t>
            </a:r>
            <a:r>
              <a:rPr lang="pt-PT" altLang="pt-PT" sz="2400" dirty="0"/>
              <a:t> </a:t>
            </a:r>
            <a:r>
              <a:rPr lang="pt-PT" altLang="pt-PT" sz="2400" dirty="0" err="1"/>
              <a:t>plans</a:t>
            </a:r>
            <a:r>
              <a:rPr lang="pt-PT" altLang="pt-PT" sz="2400" dirty="0"/>
              <a:t> for </a:t>
            </a:r>
            <a:r>
              <a:rPr lang="pt-PT" altLang="pt-PT" sz="2400" dirty="0" err="1"/>
              <a:t>intention</a:t>
            </a:r>
            <a:r>
              <a:rPr lang="pt-PT" altLang="pt-PT" sz="2400" dirty="0"/>
              <a:t> </a:t>
            </a:r>
            <a:r>
              <a:rPr lang="pt-PT" altLang="pt-PT" sz="2400" dirty="0" err="1"/>
              <a:t>implementation</a:t>
            </a:r>
            <a:r>
              <a:rPr lang="pt-PT" altLang="pt-PT" sz="2400" dirty="0"/>
              <a:t> </a:t>
            </a:r>
            <a:r>
              <a:rPr lang="pt-PT" altLang="pt-PT" sz="2400" dirty="0" err="1"/>
              <a:t>have</a:t>
            </a:r>
            <a:r>
              <a:rPr lang="pt-PT" altLang="pt-PT" sz="2400" dirty="0"/>
              <a:t> </a:t>
            </a:r>
            <a:r>
              <a:rPr lang="pt-PT" altLang="pt-PT" sz="2400" dirty="0" err="1"/>
              <a:t>been</a:t>
            </a:r>
            <a:r>
              <a:rPr lang="pt-PT" altLang="pt-PT" sz="2400" dirty="0"/>
              <a:t> </a:t>
            </a:r>
            <a:r>
              <a:rPr lang="pt-PT" altLang="pt-PT" sz="2400" dirty="0" err="1"/>
              <a:t>developed</a:t>
            </a:r>
            <a:r>
              <a:rPr lang="pt-PT" altLang="pt-PT" sz="2400" dirty="0"/>
              <a:t>.</a:t>
            </a:r>
          </a:p>
          <a:p>
            <a:pPr algn="just" eaLnBrk="1" hangingPunct="1">
              <a:lnSpc>
                <a:spcPct val="80000"/>
              </a:lnSpc>
            </a:pPr>
            <a:r>
              <a:rPr lang="pt-PT" altLang="pt-PT" sz="2400" dirty="0" smtClean="0"/>
              <a:t>A </a:t>
            </a:r>
            <a:r>
              <a:rPr lang="pt-PT" altLang="pt-PT" sz="2400" dirty="0"/>
              <a:t>research </a:t>
            </a:r>
            <a:r>
              <a:rPr lang="pt-PT" altLang="pt-PT" sz="2400" dirty="0" err="1"/>
              <a:t>project</a:t>
            </a:r>
            <a:r>
              <a:rPr lang="pt-PT" altLang="pt-PT" sz="2400" dirty="0"/>
              <a:t> in </a:t>
            </a:r>
            <a:r>
              <a:rPr lang="pt-PT" altLang="pt-PT" sz="2400" dirty="0" err="1"/>
              <a:t>the</a:t>
            </a:r>
            <a:r>
              <a:rPr lang="pt-PT" altLang="pt-PT" sz="2400" dirty="0"/>
              <a:t> </a:t>
            </a:r>
            <a:r>
              <a:rPr lang="pt-PT" altLang="pt-PT" sz="2400" dirty="0" err="1"/>
              <a:t>travel</a:t>
            </a:r>
            <a:r>
              <a:rPr lang="pt-PT" altLang="pt-PT" sz="2400" dirty="0"/>
              <a:t> </a:t>
            </a:r>
            <a:r>
              <a:rPr lang="pt-PT" altLang="pt-PT" sz="2400" dirty="0" err="1"/>
              <a:t>industry</a:t>
            </a:r>
            <a:r>
              <a:rPr lang="pt-PT" altLang="pt-PT" sz="2400" dirty="0"/>
              <a:t> </a:t>
            </a:r>
            <a:r>
              <a:rPr lang="pt-PT" altLang="pt-PT" sz="2400" dirty="0" err="1"/>
              <a:t>resulted</a:t>
            </a:r>
            <a:r>
              <a:rPr lang="pt-PT" altLang="pt-PT" sz="2400" dirty="0"/>
              <a:t> in </a:t>
            </a:r>
            <a:r>
              <a:rPr lang="pt-PT" altLang="pt-PT" sz="2400" dirty="0" err="1"/>
              <a:t>the</a:t>
            </a:r>
            <a:r>
              <a:rPr lang="pt-PT" altLang="pt-PT" sz="2400" dirty="0"/>
              <a:t> </a:t>
            </a:r>
            <a:r>
              <a:rPr lang="pt-PT" altLang="pt-PT" sz="2400" dirty="0" err="1"/>
              <a:t>conclusion</a:t>
            </a:r>
            <a:r>
              <a:rPr lang="pt-PT" altLang="pt-PT" sz="2400" dirty="0"/>
              <a:t> </a:t>
            </a:r>
            <a:r>
              <a:rPr lang="pt-PT" altLang="pt-PT" sz="2400" dirty="0" err="1"/>
              <a:t>that</a:t>
            </a:r>
            <a:r>
              <a:rPr lang="pt-PT" altLang="pt-PT" sz="2400" dirty="0"/>
              <a:t> </a:t>
            </a:r>
            <a:r>
              <a:rPr lang="pt-PT" altLang="pt-PT" sz="2400" dirty="0" err="1"/>
              <a:t>past</a:t>
            </a:r>
            <a:r>
              <a:rPr lang="pt-PT" altLang="pt-PT" sz="2400" dirty="0"/>
              <a:t> </a:t>
            </a:r>
            <a:r>
              <a:rPr lang="pt-PT" altLang="pt-PT" sz="2400" dirty="0" err="1"/>
              <a:t>travel</a:t>
            </a:r>
            <a:r>
              <a:rPr lang="pt-PT" altLang="pt-PT" sz="2400" dirty="0"/>
              <a:t> </a:t>
            </a:r>
            <a:r>
              <a:rPr lang="pt-PT" altLang="pt-PT" sz="2400" dirty="0" err="1"/>
              <a:t>choice</a:t>
            </a:r>
            <a:r>
              <a:rPr lang="pt-PT" altLang="pt-PT" sz="2400" dirty="0"/>
              <a:t> </a:t>
            </a:r>
            <a:r>
              <a:rPr lang="pt-PT" altLang="pt-PT" sz="2400" dirty="0" err="1"/>
              <a:t>only</a:t>
            </a:r>
            <a:r>
              <a:rPr lang="pt-PT" altLang="pt-PT" sz="2400" dirty="0"/>
              <a:t> </a:t>
            </a:r>
            <a:r>
              <a:rPr lang="pt-PT" altLang="pt-PT" sz="2400" dirty="0" err="1"/>
              <a:t>contributes</a:t>
            </a:r>
            <a:r>
              <a:rPr lang="pt-PT" altLang="pt-PT" sz="2400" dirty="0"/>
              <a:t> to </a:t>
            </a:r>
            <a:r>
              <a:rPr lang="pt-PT" altLang="pt-PT" sz="2400" dirty="0" err="1"/>
              <a:t>the</a:t>
            </a:r>
            <a:r>
              <a:rPr lang="pt-PT" altLang="pt-PT" sz="2400" dirty="0"/>
              <a:t> </a:t>
            </a:r>
            <a:r>
              <a:rPr lang="pt-PT" altLang="pt-PT" sz="2400" dirty="0" err="1"/>
              <a:t>prediction</a:t>
            </a:r>
            <a:r>
              <a:rPr lang="pt-PT" altLang="pt-PT" sz="2400" dirty="0"/>
              <a:t> </a:t>
            </a:r>
            <a:r>
              <a:rPr lang="pt-PT" altLang="pt-PT" sz="2400" dirty="0" err="1"/>
              <a:t>of</a:t>
            </a:r>
            <a:r>
              <a:rPr lang="pt-PT" altLang="pt-PT" sz="2400" dirty="0"/>
              <a:t> later </a:t>
            </a:r>
            <a:r>
              <a:rPr lang="pt-PT" altLang="pt-PT" sz="2400" dirty="0" err="1"/>
              <a:t>behavior</a:t>
            </a:r>
            <a:r>
              <a:rPr lang="pt-PT" altLang="pt-PT" sz="2400" dirty="0"/>
              <a:t> </a:t>
            </a:r>
            <a:r>
              <a:rPr lang="pt-PT" altLang="pt-PT" sz="2400" dirty="0" err="1"/>
              <a:t>if</a:t>
            </a:r>
            <a:r>
              <a:rPr lang="pt-PT" altLang="pt-PT" sz="2400" dirty="0"/>
              <a:t> </a:t>
            </a:r>
            <a:r>
              <a:rPr lang="pt-PT" altLang="pt-PT" sz="2400" dirty="0" err="1"/>
              <a:t>circumstances</a:t>
            </a:r>
            <a:r>
              <a:rPr lang="pt-PT" altLang="pt-PT" sz="2400" dirty="0"/>
              <a:t> </a:t>
            </a:r>
            <a:r>
              <a:rPr lang="pt-PT" altLang="pt-PT" sz="2400" dirty="0" err="1"/>
              <a:t>remain</a:t>
            </a:r>
            <a:r>
              <a:rPr lang="pt-PT" altLang="pt-PT" sz="2400" dirty="0"/>
              <a:t> </a:t>
            </a:r>
            <a:r>
              <a:rPr lang="pt-PT" altLang="pt-PT" sz="2400" dirty="0" err="1"/>
              <a:t>relatively</a:t>
            </a:r>
            <a:r>
              <a:rPr lang="pt-PT" altLang="pt-PT" sz="2400" dirty="0"/>
              <a:t> </a:t>
            </a:r>
            <a:r>
              <a:rPr lang="pt-PT" altLang="pt-PT" sz="2400" dirty="0" err="1"/>
              <a:t>stable</a:t>
            </a:r>
            <a:r>
              <a:rPr lang="pt-PT" altLang="pt-PT" sz="2400" dirty="0"/>
              <a:t>.</a:t>
            </a:r>
          </a:p>
          <a:p>
            <a:pPr eaLnBrk="1" hangingPunct="1">
              <a:lnSpc>
                <a:spcPct val="80000"/>
              </a:lnSpc>
              <a:buFontTx/>
              <a:buNone/>
            </a:pPr>
            <a:endParaRPr lang="pt-PT" altLang="pt-PT" sz="2000" dirty="0"/>
          </a:p>
        </p:txBody>
      </p:sp>
    </p:spTree>
    <p:extLst>
      <p:ext uri="{BB962C8B-B14F-4D97-AF65-F5344CB8AC3E}">
        <p14:creationId xmlns:p14="http://schemas.microsoft.com/office/powerpoint/2010/main" val="3326049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ea typeface="ＭＳ Ｐゴシック" charset="-128"/>
            </a:endParaRPr>
          </a:p>
        </p:txBody>
      </p:sp>
      <p:sp>
        <p:nvSpPr>
          <p:cNvPr id="239619" name="Rectangle 3"/>
          <p:cNvSpPr>
            <a:spLocks noGrp="1" noChangeArrowheads="1"/>
          </p:cNvSpPr>
          <p:nvPr>
            <p:ph type="body" idx="1"/>
          </p:nvPr>
        </p:nvSpPr>
        <p:spPr/>
        <p:txBody>
          <a:bodyPr>
            <a:noAutofit/>
          </a:bodyPr>
          <a:lstStyle/>
          <a:p>
            <a:pPr algn="just" eaLnBrk="1" hangingPunct="1">
              <a:lnSpc>
                <a:spcPct val="80000"/>
              </a:lnSpc>
              <a:defRPr/>
            </a:pPr>
            <a:r>
              <a:rPr lang="pt-PT" dirty="0" err="1"/>
              <a:t>Example</a:t>
            </a:r>
            <a:r>
              <a:rPr lang="pt-PT" dirty="0"/>
              <a:t>: </a:t>
            </a:r>
            <a:r>
              <a:rPr lang="pt-PT" dirty="0" err="1"/>
              <a:t>The</a:t>
            </a:r>
            <a:r>
              <a:rPr lang="pt-PT" dirty="0"/>
              <a:t> </a:t>
            </a:r>
            <a:r>
              <a:rPr lang="pt-PT" dirty="0" err="1"/>
              <a:t>Theory</a:t>
            </a:r>
            <a:r>
              <a:rPr lang="pt-PT" dirty="0"/>
              <a:t> </a:t>
            </a:r>
            <a:r>
              <a:rPr lang="pt-PT" dirty="0" err="1"/>
              <a:t>of</a:t>
            </a:r>
            <a:r>
              <a:rPr lang="pt-PT" dirty="0"/>
              <a:t> </a:t>
            </a:r>
            <a:r>
              <a:rPr lang="pt-PT" dirty="0" err="1"/>
              <a:t>Planned</a:t>
            </a:r>
            <a:r>
              <a:rPr lang="pt-PT" dirty="0"/>
              <a:t> </a:t>
            </a:r>
            <a:r>
              <a:rPr lang="pt-PT" dirty="0" err="1"/>
              <a:t>Behavior</a:t>
            </a:r>
            <a:r>
              <a:rPr lang="pt-PT" dirty="0"/>
              <a:t> </a:t>
            </a:r>
            <a:r>
              <a:rPr lang="pt-PT" dirty="0" err="1"/>
              <a:t>of</a:t>
            </a:r>
            <a:r>
              <a:rPr lang="pt-PT" dirty="0"/>
              <a:t> </a:t>
            </a:r>
            <a:r>
              <a:rPr lang="pt-PT" dirty="0" err="1"/>
              <a:t>Ajzen</a:t>
            </a:r>
            <a:r>
              <a:rPr lang="pt-PT" dirty="0"/>
              <a:t> can </a:t>
            </a:r>
            <a:r>
              <a:rPr lang="pt-PT" dirty="0" err="1"/>
              <a:t>help</a:t>
            </a:r>
            <a:r>
              <a:rPr lang="pt-PT" dirty="0"/>
              <a:t> to </a:t>
            </a:r>
            <a:r>
              <a:rPr lang="pt-PT" dirty="0" err="1"/>
              <a:t>explain</a:t>
            </a:r>
            <a:r>
              <a:rPr lang="pt-PT" dirty="0"/>
              <a:t> </a:t>
            </a:r>
            <a:r>
              <a:rPr lang="pt-PT" dirty="0" err="1"/>
              <a:t>why</a:t>
            </a:r>
            <a:r>
              <a:rPr lang="pt-PT" dirty="0"/>
              <a:t> </a:t>
            </a:r>
            <a:r>
              <a:rPr lang="pt-PT" dirty="0" err="1"/>
              <a:t>advertising</a:t>
            </a:r>
            <a:r>
              <a:rPr lang="pt-PT" dirty="0"/>
              <a:t> </a:t>
            </a:r>
            <a:r>
              <a:rPr lang="pt-PT" dirty="0" err="1"/>
              <a:t>campaigns</a:t>
            </a:r>
            <a:r>
              <a:rPr lang="pt-PT" dirty="0"/>
              <a:t> </a:t>
            </a:r>
            <a:r>
              <a:rPr lang="pt-PT" dirty="0" err="1"/>
              <a:t>merely</a:t>
            </a:r>
            <a:r>
              <a:rPr lang="pt-PT" dirty="0"/>
              <a:t> </a:t>
            </a:r>
            <a:r>
              <a:rPr lang="pt-PT" dirty="0" err="1"/>
              <a:t>providing</a:t>
            </a:r>
            <a:r>
              <a:rPr lang="pt-PT" dirty="0"/>
              <a:t> </a:t>
            </a:r>
            <a:r>
              <a:rPr lang="pt-PT" dirty="0" err="1"/>
              <a:t>information</a:t>
            </a:r>
            <a:r>
              <a:rPr lang="pt-PT" dirty="0"/>
              <a:t> do </a:t>
            </a:r>
            <a:r>
              <a:rPr lang="pt-PT" dirty="0" err="1"/>
              <a:t>not</a:t>
            </a:r>
            <a:r>
              <a:rPr lang="pt-PT" dirty="0"/>
              <a:t> </a:t>
            </a:r>
            <a:r>
              <a:rPr lang="pt-PT" dirty="0" err="1"/>
              <a:t>work</a:t>
            </a:r>
            <a:r>
              <a:rPr lang="pt-PT" dirty="0"/>
              <a:t>. To </a:t>
            </a:r>
            <a:r>
              <a:rPr lang="pt-PT" dirty="0" err="1"/>
              <a:t>only</a:t>
            </a:r>
            <a:r>
              <a:rPr lang="pt-PT" dirty="0"/>
              <a:t> </a:t>
            </a:r>
            <a:r>
              <a:rPr lang="pt-PT" dirty="0" err="1"/>
              <a:t>increase</a:t>
            </a:r>
            <a:r>
              <a:rPr lang="pt-PT" dirty="0"/>
              <a:t> </a:t>
            </a:r>
            <a:r>
              <a:rPr lang="pt-PT" dirty="0" err="1"/>
              <a:t>the</a:t>
            </a:r>
            <a:r>
              <a:rPr lang="pt-PT" dirty="0"/>
              <a:t> </a:t>
            </a:r>
            <a:r>
              <a:rPr lang="pt-PT" dirty="0" err="1"/>
              <a:t>knowledge</a:t>
            </a:r>
            <a:r>
              <a:rPr lang="pt-PT" dirty="0"/>
              <a:t> does </a:t>
            </a:r>
            <a:r>
              <a:rPr lang="pt-PT" dirty="0" err="1"/>
              <a:t>not</a:t>
            </a:r>
            <a:r>
              <a:rPr lang="pt-PT" dirty="0"/>
              <a:t> </a:t>
            </a:r>
            <a:r>
              <a:rPr lang="pt-PT" dirty="0" err="1"/>
              <a:t>help</a:t>
            </a:r>
            <a:r>
              <a:rPr lang="pt-PT" dirty="0"/>
              <a:t> to </a:t>
            </a:r>
            <a:r>
              <a:rPr lang="pt-PT" dirty="0" err="1"/>
              <a:t>change</a:t>
            </a:r>
            <a:r>
              <a:rPr lang="pt-PT" dirty="0"/>
              <a:t> </a:t>
            </a:r>
            <a:r>
              <a:rPr lang="pt-PT" dirty="0" err="1"/>
              <a:t>the</a:t>
            </a:r>
            <a:r>
              <a:rPr lang="pt-PT" dirty="0"/>
              <a:t> </a:t>
            </a:r>
            <a:r>
              <a:rPr lang="pt-PT" dirty="0" err="1"/>
              <a:t>behavior</a:t>
            </a:r>
            <a:r>
              <a:rPr lang="pt-PT" dirty="0"/>
              <a:t> </a:t>
            </a:r>
            <a:r>
              <a:rPr lang="pt-PT" dirty="0" err="1"/>
              <a:t>very</a:t>
            </a:r>
            <a:r>
              <a:rPr lang="pt-PT" dirty="0"/>
              <a:t> </a:t>
            </a:r>
            <a:r>
              <a:rPr lang="pt-PT" dirty="0" err="1"/>
              <a:t>much</a:t>
            </a:r>
            <a:r>
              <a:rPr lang="pt-PT" dirty="0"/>
              <a:t>. </a:t>
            </a:r>
            <a:r>
              <a:rPr lang="pt-PT" dirty="0" err="1"/>
              <a:t>Campaigns</a:t>
            </a:r>
            <a:r>
              <a:rPr lang="pt-PT" dirty="0"/>
              <a:t> </a:t>
            </a:r>
            <a:r>
              <a:rPr lang="pt-PT" dirty="0" err="1"/>
              <a:t>that</a:t>
            </a:r>
            <a:r>
              <a:rPr lang="pt-PT" dirty="0"/>
              <a:t> </a:t>
            </a:r>
            <a:r>
              <a:rPr lang="pt-PT" dirty="0" err="1"/>
              <a:t>aim</a:t>
            </a:r>
            <a:r>
              <a:rPr lang="pt-PT" dirty="0"/>
              <a:t> </a:t>
            </a:r>
            <a:r>
              <a:rPr lang="pt-PT" dirty="0" err="1"/>
              <a:t>at</a:t>
            </a:r>
            <a:r>
              <a:rPr lang="pt-PT" dirty="0"/>
              <a:t> </a:t>
            </a:r>
            <a:r>
              <a:rPr lang="pt-PT" dirty="0" err="1"/>
              <a:t>attitudes</a:t>
            </a:r>
            <a:r>
              <a:rPr lang="pt-PT" dirty="0"/>
              <a:t>, </a:t>
            </a:r>
            <a:r>
              <a:rPr lang="pt-PT" dirty="0" err="1"/>
              <a:t>perceived</a:t>
            </a:r>
            <a:r>
              <a:rPr lang="pt-PT" dirty="0"/>
              <a:t> </a:t>
            </a:r>
            <a:r>
              <a:rPr lang="pt-PT" dirty="0" err="1"/>
              <a:t>norms</a:t>
            </a:r>
            <a:r>
              <a:rPr lang="pt-PT" dirty="0"/>
              <a:t>, </a:t>
            </a:r>
            <a:r>
              <a:rPr lang="pt-PT" dirty="0" err="1"/>
              <a:t>and</a:t>
            </a:r>
            <a:r>
              <a:rPr lang="pt-PT" dirty="0"/>
              <a:t> </a:t>
            </a:r>
            <a:r>
              <a:rPr lang="pt-PT" dirty="0" err="1"/>
              <a:t>control</a:t>
            </a:r>
            <a:r>
              <a:rPr lang="pt-PT" dirty="0"/>
              <a:t> in </a:t>
            </a:r>
            <a:r>
              <a:rPr lang="pt-PT" dirty="0" err="1"/>
              <a:t>making</a:t>
            </a:r>
            <a:r>
              <a:rPr lang="pt-PT" dirty="0"/>
              <a:t> </a:t>
            </a:r>
            <a:r>
              <a:rPr lang="pt-PT" dirty="0" err="1"/>
              <a:t>the</a:t>
            </a:r>
            <a:r>
              <a:rPr lang="pt-PT" dirty="0"/>
              <a:t> </a:t>
            </a:r>
            <a:r>
              <a:rPr lang="pt-PT" dirty="0" err="1"/>
              <a:t>change</a:t>
            </a:r>
            <a:r>
              <a:rPr lang="pt-PT" dirty="0"/>
              <a:t> </a:t>
            </a:r>
            <a:r>
              <a:rPr lang="pt-PT" dirty="0" err="1"/>
              <a:t>or</a:t>
            </a:r>
            <a:r>
              <a:rPr lang="pt-PT" dirty="0"/>
              <a:t> </a:t>
            </a:r>
            <a:r>
              <a:rPr lang="pt-PT" dirty="0" err="1"/>
              <a:t>buying</a:t>
            </a:r>
            <a:r>
              <a:rPr lang="pt-PT" dirty="0"/>
              <a:t> </a:t>
            </a:r>
            <a:r>
              <a:rPr lang="pt-PT" dirty="0" err="1"/>
              <a:t>certain</a:t>
            </a:r>
            <a:r>
              <a:rPr lang="pt-PT" dirty="0"/>
              <a:t> </a:t>
            </a:r>
            <a:r>
              <a:rPr lang="pt-PT" dirty="0" err="1"/>
              <a:t>goods</a:t>
            </a:r>
            <a:r>
              <a:rPr lang="pt-PT" dirty="0"/>
              <a:t>, </a:t>
            </a:r>
            <a:r>
              <a:rPr lang="pt-PT" dirty="0" err="1"/>
              <a:t>have</a:t>
            </a:r>
            <a:r>
              <a:rPr lang="pt-PT" dirty="0"/>
              <a:t> </a:t>
            </a:r>
            <a:r>
              <a:rPr lang="pt-PT" dirty="0" err="1"/>
              <a:t>better</a:t>
            </a:r>
            <a:r>
              <a:rPr lang="pt-PT" dirty="0"/>
              <a:t> </a:t>
            </a:r>
            <a:r>
              <a:rPr lang="pt-PT" dirty="0" err="1"/>
              <a:t>results</a:t>
            </a:r>
            <a:r>
              <a:rPr lang="pt-PT" dirty="0"/>
              <a:t>. </a:t>
            </a:r>
          </a:p>
          <a:p>
            <a:pPr algn="just" eaLnBrk="1" hangingPunct="1">
              <a:lnSpc>
                <a:spcPct val="80000"/>
              </a:lnSpc>
              <a:defRPr/>
            </a:pPr>
            <a:r>
              <a:rPr lang="pt-PT" dirty="0" err="1" smtClean="0"/>
              <a:t>Similarly</a:t>
            </a:r>
            <a:r>
              <a:rPr lang="pt-PT" dirty="0" smtClean="0"/>
              <a:t> </a:t>
            </a:r>
            <a:r>
              <a:rPr lang="pt-PT" dirty="0"/>
              <a:t>in management, </a:t>
            </a:r>
            <a:r>
              <a:rPr lang="pt-PT" dirty="0" err="1"/>
              <a:t>programs</a:t>
            </a:r>
            <a:r>
              <a:rPr lang="pt-PT" dirty="0"/>
              <a:t> </a:t>
            </a:r>
            <a:r>
              <a:rPr lang="pt-PT" dirty="0" err="1"/>
              <a:t>that</a:t>
            </a:r>
            <a:r>
              <a:rPr lang="pt-PT" dirty="0"/>
              <a:t> </a:t>
            </a:r>
            <a:r>
              <a:rPr lang="pt-PT" dirty="0" err="1"/>
              <a:t>focus</a:t>
            </a:r>
            <a:r>
              <a:rPr lang="pt-PT" dirty="0"/>
              <a:t> </a:t>
            </a:r>
            <a:r>
              <a:rPr lang="pt-PT" dirty="0" err="1"/>
              <a:t>only</a:t>
            </a:r>
            <a:r>
              <a:rPr lang="pt-PT" dirty="0"/>
              <a:t> </a:t>
            </a:r>
            <a:r>
              <a:rPr lang="pt-PT" dirty="0" err="1"/>
              <a:t>on</a:t>
            </a:r>
            <a:r>
              <a:rPr lang="pt-PT" dirty="0"/>
              <a:t> </a:t>
            </a:r>
            <a:r>
              <a:rPr lang="pt-PT" dirty="0" err="1"/>
              <a:t>explanation</a:t>
            </a:r>
            <a:r>
              <a:rPr lang="pt-PT" dirty="0"/>
              <a:t> </a:t>
            </a:r>
            <a:r>
              <a:rPr lang="pt-PT" dirty="0" err="1"/>
              <a:t>of</a:t>
            </a:r>
            <a:r>
              <a:rPr lang="pt-PT" dirty="0"/>
              <a:t> </a:t>
            </a:r>
            <a:r>
              <a:rPr lang="pt-PT" dirty="0" err="1"/>
              <a:t>the</a:t>
            </a:r>
            <a:r>
              <a:rPr lang="pt-PT" dirty="0"/>
              <a:t> </a:t>
            </a:r>
            <a:r>
              <a:rPr lang="pt-PT" dirty="0" err="1"/>
              <a:t>importance</a:t>
            </a:r>
            <a:r>
              <a:rPr lang="pt-PT" dirty="0"/>
              <a:t> </a:t>
            </a:r>
            <a:r>
              <a:rPr lang="pt-PT" dirty="0" err="1"/>
              <a:t>of</a:t>
            </a:r>
            <a:r>
              <a:rPr lang="pt-PT" dirty="0"/>
              <a:t> </a:t>
            </a:r>
            <a:r>
              <a:rPr lang="pt-PT" dirty="0" err="1"/>
              <a:t>something</a:t>
            </a:r>
            <a:r>
              <a:rPr lang="pt-PT" dirty="0"/>
              <a:t> (</a:t>
            </a:r>
            <a:r>
              <a:rPr lang="pt-PT" dirty="0" err="1"/>
              <a:t>knowledge</a:t>
            </a:r>
            <a:r>
              <a:rPr lang="pt-PT" dirty="0"/>
              <a:t> </a:t>
            </a:r>
            <a:r>
              <a:rPr lang="pt-PT" dirty="0" err="1"/>
              <a:t>transfer</a:t>
            </a:r>
            <a:r>
              <a:rPr lang="pt-PT" dirty="0"/>
              <a:t>) </a:t>
            </a:r>
            <a:r>
              <a:rPr lang="pt-PT" dirty="0" err="1"/>
              <a:t>will</a:t>
            </a:r>
            <a:r>
              <a:rPr lang="pt-PT" dirty="0"/>
              <a:t> </a:t>
            </a:r>
            <a:r>
              <a:rPr lang="pt-PT" dirty="0" err="1"/>
              <a:t>likely</a:t>
            </a:r>
            <a:r>
              <a:rPr lang="pt-PT" dirty="0"/>
              <a:t> </a:t>
            </a:r>
            <a:r>
              <a:rPr lang="pt-PT" dirty="0" err="1"/>
              <a:t>not</a:t>
            </a:r>
            <a:r>
              <a:rPr lang="pt-PT" dirty="0"/>
              <a:t> </a:t>
            </a:r>
            <a:r>
              <a:rPr lang="pt-PT" dirty="0" err="1"/>
              <a:t>succeed</a:t>
            </a:r>
            <a:r>
              <a:rPr lang="pt-PT" dirty="0"/>
              <a:t>. </a:t>
            </a:r>
            <a:r>
              <a:rPr lang="pt-PT" dirty="0" err="1"/>
              <a:t>Rather</a:t>
            </a:r>
            <a:r>
              <a:rPr lang="pt-PT" dirty="0"/>
              <a:t> </a:t>
            </a:r>
            <a:r>
              <a:rPr lang="pt-PT" dirty="0" err="1"/>
              <a:t>one</a:t>
            </a:r>
            <a:r>
              <a:rPr lang="pt-PT" dirty="0"/>
              <a:t> </a:t>
            </a:r>
            <a:r>
              <a:rPr lang="pt-PT" dirty="0" err="1"/>
              <a:t>should</a:t>
            </a:r>
            <a:r>
              <a:rPr lang="pt-PT" dirty="0"/>
              <a:t> </a:t>
            </a:r>
            <a:r>
              <a:rPr lang="pt-PT" dirty="0" err="1"/>
              <a:t>convince</a:t>
            </a:r>
            <a:r>
              <a:rPr lang="pt-PT" dirty="0"/>
              <a:t> </a:t>
            </a:r>
            <a:r>
              <a:rPr lang="pt-PT" dirty="0" err="1"/>
              <a:t>people</a:t>
            </a:r>
            <a:r>
              <a:rPr lang="pt-PT" dirty="0"/>
              <a:t> to </a:t>
            </a:r>
            <a:r>
              <a:rPr lang="pt-PT" dirty="0" err="1"/>
              <a:t>change</a:t>
            </a:r>
            <a:r>
              <a:rPr lang="pt-PT" dirty="0"/>
              <a:t> </a:t>
            </a:r>
            <a:r>
              <a:rPr lang="pt-PT" dirty="0" err="1"/>
              <a:t>their</a:t>
            </a:r>
            <a:r>
              <a:rPr lang="pt-PT" dirty="0"/>
              <a:t> </a:t>
            </a:r>
            <a:r>
              <a:rPr lang="pt-PT" dirty="0" err="1"/>
              <a:t>intention</a:t>
            </a:r>
            <a:r>
              <a:rPr lang="pt-PT" dirty="0"/>
              <a:t> to </a:t>
            </a:r>
            <a:r>
              <a:rPr lang="pt-PT" dirty="0" err="1"/>
              <a:t>change</a:t>
            </a:r>
            <a:r>
              <a:rPr lang="pt-PT" dirty="0"/>
              <a:t>, </a:t>
            </a:r>
            <a:r>
              <a:rPr lang="pt-PT" dirty="0" err="1"/>
              <a:t>by</a:t>
            </a:r>
            <a:r>
              <a:rPr lang="pt-PT" dirty="0"/>
              <a:t> </a:t>
            </a:r>
            <a:r>
              <a:rPr lang="pt-PT" dirty="0" err="1"/>
              <a:t>giving</a:t>
            </a:r>
            <a:r>
              <a:rPr lang="pt-PT" dirty="0"/>
              <a:t> a </a:t>
            </a:r>
            <a:r>
              <a:rPr lang="pt-PT" dirty="0" err="1"/>
              <a:t>lot</a:t>
            </a:r>
            <a:r>
              <a:rPr lang="pt-PT" dirty="0"/>
              <a:t> </a:t>
            </a:r>
            <a:r>
              <a:rPr lang="pt-PT" dirty="0" err="1"/>
              <a:t>of</a:t>
            </a:r>
            <a:r>
              <a:rPr lang="pt-PT" dirty="0"/>
              <a:t> </a:t>
            </a:r>
            <a:r>
              <a:rPr lang="pt-PT" dirty="0" err="1"/>
              <a:t>attention</a:t>
            </a:r>
            <a:r>
              <a:rPr lang="pt-PT" dirty="0"/>
              <a:t> to </a:t>
            </a:r>
            <a:r>
              <a:rPr lang="pt-PT" dirty="0" err="1"/>
              <a:t>attitudes</a:t>
            </a:r>
            <a:r>
              <a:rPr lang="pt-PT" dirty="0"/>
              <a:t>, subjective </a:t>
            </a:r>
            <a:r>
              <a:rPr lang="pt-PT" dirty="0" err="1"/>
              <a:t>norms</a:t>
            </a:r>
            <a:r>
              <a:rPr lang="pt-PT" dirty="0"/>
              <a:t> </a:t>
            </a:r>
            <a:r>
              <a:rPr lang="pt-PT" dirty="0" err="1"/>
              <a:t>and</a:t>
            </a:r>
            <a:r>
              <a:rPr lang="pt-PT" dirty="0"/>
              <a:t> </a:t>
            </a:r>
            <a:r>
              <a:rPr lang="pt-PT" dirty="0" err="1"/>
              <a:t>perceived</a:t>
            </a:r>
            <a:r>
              <a:rPr lang="pt-PT" dirty="0"/>
              <a:t> </a:t>
            </a:r>
            <a:r>
              <a:rPr lang="pt-PT" dirty="0" err="1"/>
              <a:t>behavior</a:t>
            </a:r>
            <a:r>
              <a:rPr lang="pt-PT" dirty="0"/>
              <a:t> </a:t>
            </a:r>
            <a:r>
              <a:rPr lang="pt-PT" dirty="0" err="1"/>
              <a:t>control</a:t>
            </a:r>
            <a:r>
              <a:rPr lang="pt-PT" dirty="0"/>
              <a:t>. </a:t>
            </a:r>
          </a:p>
          <a:p>
            <a:pPr eaLnBrk="1" hangingPunct="1">
              <a:lnSpc>
                <a:spcPct val="80000"/>
              </a:lnSpc>
              <a:defRPr/>
            </a:pPr>
            <a:endParaRPr lang="pt-PT" dirty="0"/>
          </a:p>
        </p:txBody>
      </p:sp>
    </p:spTree>
    <p:extLst>
      <p:ext uri="{BB962C8B-B14F-4D97-AF65-F5344CB8AC3E}">
        <p14:creationId xmlns:p14="http://schemas.microsoft.com/office/powerpoint/2010/main" val="345411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a:t>
            </a:r>
            <a:r>
              <a:rPr lang="en-GB" altLang="ja-JP" sz="4000" b="1" dirty="0" smtClean="0">
                <a:ea typeface="ＭＳ Ｐゴシック" charset="-128"/>
              </a:rPr>
              <a:t>Change (Pettigrew </a:t>
            </a:r>
            <a:r>
              <a:rPr lang="en-GB" altLang="ja-JP" sz="4000" b="1" dirty="0">
                <a:ea typeface="ＭＳ Ｐゴシック" charset="-128"/>
              </a:rPr>
              <a:t>and </a:t>
            </a:r>
            <a:r>
              <a:rPr lang="en-GB" altLang="ja-JP" sz="4000" b="1" dirty="0" err="1">
                <a:ea typeface="ＭＳ Ｐゴシック" charset="-128"/>
              </a:rPr>
              <a:t>Whipp</a:t>
            </a:r>
            <a:r>
              <a:rPr lang="en-GB" altLang="ja-JP" sz="4000" b="1" dirty="0">
                <a:ea typeface="ＭＳ Ｐゴシック" charset="-128"/>
              </a:rPr>
              <a:t>)</a:t>
            </a:r>
            <a:r>
              <a:rPr lang="pt-PT" altLang="ja-JP" sz="4000" b="1" dirty="0">
                <a:ea typeface="ＭＳ Ｐゴシック" charset="-128"/>
              </a:rPr>
              <a:t> </a:t>
            </a:r>
            <a:endParaRPr lang="pt-PT" sz="4000" b="1" dirty="0"/>
          </a:p>
        </p:txBody>
      </p:sp>
      <p:sp>
        <p:nvSpPr>
          <p:cNvPr id="47107" name="Rectangle 3"/>
          <p:cNvSpPr>
            <a:spLocks noGrp="1" noChangeArrowheads="1"/>
          </p:cNvSpPr>
          <p:nvPr>
            <p:ph type="body" idx="1"/>
          </p:nvPr>
        </p:nvSpPr>
        <p:spPr/>
        <p:txBody>
          <a:bodyPr>
            <a:normAutofit/>
          </a:bodyPr>
          <a:lstStyle/>
          <a:p>
            <a:pPr algn="just" eaLnBrk="1" hangingPunct="1">
              <a:lnSpc>
                <a:spcPct val="90000"/>
              </a:lnSpc>
            </a:pPr>
            <a:r>
              <a:rPr lang="en-GB" altLang="pt-PT" dirty="0"/>
              <a:t>In their book 'Managing Change for Competitive Success' (1991) Andrew Pettigrew and Richard </a:t>
            </a:r>
            <a:r>
              <a:rPr lang="en-GB" altLang="pt-PT" dirty="0" err="1"/>
              <a:t>Whipp</a:t>
            </a:r>
            <a:r>
              <a:rPr lang="en-GB" altLang="pt-PT" dirty="0"/>
              <a:t> distinguish between three dimensions of strategic change.</a:t>
            </a:r>
          </a:p>
          <a:p>
            <a:pPr algn="just" eaLnBrk="1" hangingPunct="1">
              <a:lnSpc>
                <a:spcPct val="90000"/>
              </a:lnSpc>
              <a:buFontTx/>
              <a:buNone/>
            </a:pPr>
            <a:endParaRPr lang="en-GB" altLang="pt-PT" b="1" dirty="0"/>
          </a:p>
          <a:p>
            <a:pPr algn="just" eaLnBrk="1" hangingPunct="1">
              <a:lnSpc>
                <a:spcPct val="90000"/>
              </a:lnSpc>
            </a:pPr>
            <a:r>
              <a:rPr lang="en-GB" altLang="pt-PT" b="1" dirty="0"/>
              <a:t>WHAT ARE THE THREE DIMENSIONS OF STRATEGIC CHANGE? </a:t>
            </a:r>
            <a:r>
              <a:rPr lang="pt-PT" altLang="pt-PT" b="1" dirty="0" err="1"/>
              <a:t>Explanation</a:t>
            </a:r>
            <a:endParaRPr lang="pt-PT" altLang="pt-PT" b="1" dirty="0"/>
          </a:p>
          <a:p>
            <a:pPr algn="just" eaLnBrk="1" hangingPunct="1">
              <a:lnSpc>
                <a:spcPct val="90000"/>
              </a:lnSpc>
            </a:pPr>
            <a:r>
              <a:rPr lang="en-GB" altLang="pt-PT" b="1" dirty="0"/>
              <a:t>Content</a:t>
            </a:r>
            <a:r>
              <a:rPr lang="en-GB" altLang="pt-PT" dirty="0"/>
              <a:t> (objectives, purpose and goals) - WHAT</a:t>
            </a:r>
            <a:endParaRPr lang="pt-PT" altLang="pt-PT" b="1" dirty="0"/>
          </a:p>
          <a:p>
            <a:pPr algn="just" eaLnBrk="1" hangingPunct="1">
              <a:lnSpc>
                <a:spcPct val="90000"/>
              </a:lnSpc>
            </a:pPr>
            <a:r>
              <a:rPr lang="pt-PT" altLang="pt-PT" b="1" dirty="0" err="1"/>
              <a:t>Process</a:t>
            </a:r>
            <a:r>
              <a:rPr lang="pt-PT" altLang="pt-PT" dirty="0"/>
              <a:t> (</a:t>
            </a:r>
            <a:r>
              <a:rPr lang="pt-PT" altLang="pt-PT" dirty="0" err="1"/>
              <a:t>implementation</a:t>
            </a:r>
            <a:r>
              <a:rPr lang="pt-PT" altLang="pt-PT" dirty="0"/>
              <a:t>) - HOW</a:t>
            </a:r>
            <a:endParaRPr lang="en-GB" altLang="pt-PT" b="1" dirty="0"/>
          </a:p>
          <a:p>
            <a:pPr algn="just" eaLnBrk="1" hangingPunct="1">
              <a:lnSpc>
                <a:spcPct val="90000"/>
              </a:lnSpc>
            </a:pPr>
            <a:r>
              <a:rPr lang="en-GB" altLang="pt-PT" b="1" dirty="0"/>
              <a:t>Context</a:t>
            </a:r>
            <a:r>
              <a:rPr lang="en-GB" altLang="pt-PT" dirty="0"/>
              <a:t> (the internal and external environment) - WHERE</a:t>
            </a:r>
            <a:endParaRPr lang="pt-PT" altLang="pt-PT" dirty="0"/>
          </a:p>
        </p:txBody>
      </p:sp>
    </p:spTree>
    <p:extLst>
      <p:ext uri="{BB962C8B-B14F-4D97-AF65-F5344CB8AC3E}">
        <p14:creationId xmlns:p14="http://schemas.microsoft.com/office/powerpoint/2010/main" val="4125318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a:t>
            </a:r>
            <a:r>
              <a:rPr lang="en-GB" altLang="ja-JP" sz="4000" b="1" dirty="0" smtClean="0">
                <a:ea typeface="ＭＳ Ｐゴシック" charset="-128"/>
              </a:rPr>
              <a:t>Change (Pettigrew </a:t>
            </a:r>
            <a:r>
              <a:rPr lang="en-GB" altLang="ja-JP" sz="4000" b="1" dirty="0">
                <a:ea typeface="ＭＳ Ｐゴシック" charset="-128"/>
              </a:rPr>
              <a:t>and </a:t>
            </a:r>
            <a:r>
              <a:rPr lang="en-GB" altLang="ja-JP" sz="4000" b="1" dirty="0" err="1">
                <a:ea typeface="ＭＳ Ｐゴシック" charset="-128"/>
              </a:rPr>
              <a:t>Whipp</a:t>
            </a:r>
            <a:r>
              <a:rPr lang="en-GB" altLang="ja-JP" sz="4000" b="1" dirty="0">
                <a:ea typeface="ＭＳ Ｐゴシック" charset="-128"/>
              </a:rPr>
              <a:t>)</a:t>
            </a:r>
            <a:endParaRPr lang="pt-PT" sz="4000" b="1" dirty="0"/>
          </a:p>
        </p:txBody>
      </p:sp>
      <p:sp>
        <p:nvSpPr>
          <p:cNvPr id="49155" name="Rectangle 3"/>
          <p:cNvSpPr>
            <a:spLocks noGrp="1" noChangeArrowheads="1"/>
          </p:cNvSpPr>
          <p:nvPr>
            <p:ph type="body" idx="1"/>
          </p:nvPr>
        </p:nvSpPr>
        <p:spPr/>
        <p:txBody>
          <a:bodyPr>
            <a:normAutofit lnSpcReduction="10000"/>
          </a:bodyPr>
          <a:lstStyle/>
          <a:p>
            <a:pPr eaLnBrk="1" hangingPunct="1">
              <a:lnSpc>
                <a:spcPct val="80000"/>
              </a:lnSpc>
            </a:pPr>
            <a:endParaRPr lang="en-GB" altLang="pt-PT" sz="1600" dirty="0"/>
          </a:p>
          <a:p>
            <a:pPr eaLnBrk="1" hangingPunct="1">
              <a:lnSpc>
                <a:spcPct val="80000"/>
              </a:lnSpc>
            </a:pPr>
            <a:endParaRPr lang="en-GB" altLang="pt-PT" sz="1600" dirty="0"/>
          </a:p>
          <a:p>
            <a:pPr algn="just" eaLnBrk="1" hangingPunct="1">
              <a:lnSpc>
                <a:spcPct val="80000"/>
              </a:lnSpc>
            </a:pPr>
            <a:r>
              <a:rPr lang="en-GB" altLang="pt-PT" sz="3000" dirty="0"/>
              <a:t>Pettigrew and </a:t>
            </a:r>
            <a:r>
              <a:rPr lang="en-GB" altLang="pt-PT" sz="3000" dirty="0" err="1"/>
              <a:t>Whipp</a:t>
            </a:r>
            <a:r>
              <a:rPr lang="en-GB" altLang="pt-PT" sz="3000" dirty="0"/>
              <a:t> emphasize the </a:t>
            </a:r>
            <a:r>
              <a:rPr lang="en-GB" altLang="pt-PT" sz="3000" b="1" dirty="0"/>
              <a:t>continuous interplay</a:t>
            </a:r>
            <a:r>
              <a:rPr lang="en-GB" altLang="pt-PT" sz="3000" dirty="0"/>
              <a:t> between these change dimensions. The implementation of change is an "iterative, cumulative and reformulation-in-use process." Successful change is a result of the interaction between the content or what of change (objectives, purpose and goals); the process or how of change (implementation); and the organizational context or where of change (the internal and </a:t>
            </a:r>
            <a:r>
              <a:rPr lang="en-GB" altLang="pt-PT" sz="3000" dirty="0" smtClean="0"/>
              <a:t>external environment).</a:t>
            </a:r>
          </a:p>
          <a:p>
            <a:pPr algn="just">
              <a:lnSpc>
                <a:spcPct val="80000"/>
              </a:lnSpc>
            </a:pPr>
            <a:r>
              <a:rPr lang="en-GB" altLang="ja-JP" sz="3000" dirty="0" smtClean="0">
                <a:ea typeface="ＭＳ Ｐゴシック" panose="020B0600070205080204" pitchFamily="34" charset="-128"/>
              </a:rPr>
              <a:t>Based </a:t>
            </a:r>
            <a:r>
              <a:rPr lang="en-GB" altLang="ja-JP" sz="3000" dirty="0">
                <a:ea typeface="ＭＳ Ｐゴシック" panose="020B0600070205080204" pitchFamily="34" charset="-128"/>
              </a:rPr>
              <a:t>on substantial empirical research, they also present five central interrelated factors, belonging to successfully managing strategic change</a:t>
            </a:r>
            <a:r>
              <a:rPr lang="en-GB" altLang="ja-JP" sz="3000" dirty="0" smtClean="0">
                <a:ea typeface="ＭＳ Ｐゴシック" panose="020B0600070205080204" pitchFamily="34" charset="-128"/>
              </a:rPr>
              <a:t>.</a:t>
            </a:r>
            <a:endParaRPr lang="pt-PT" altLang="pt-PT" dirty="0"/>
          </a:p>
        </p:txBody>
      </p:sp>
    </p:spTree>
    <p:extLst>
      <p:ext uri="{BB962C8B-B14F-4D97-AF65-F5344CB8AC3E}">
        <p14:creationId xmlns:p14="http://schemas.microsoft.com/office/powerpoint/2010/main" val="2823342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a:t>
            </a:r>
            <a:r>
              <a:rPr lang="en-GB" altLang="ja-JP" sz="4000" b="1" dirty="0" smtClean="0">
                <a:ea typeface="ＭＳ Ｐゴシック" charset="-128"/>
              </a:rPr>
              <a:t>Change (Pettigrew </a:t>
            </a:r>
            <a:r>
              <a:rPr lang="en-GB" altLang="ja-JP" sz="4000" b="1" dirty="0">
                <a:ea typeface="ＭＳ Ｐゴシック" charset="-128"/>
              </a:rPr>
              <a:t>and </a:t>
            </a:r>
            <a:r>
              <a:rPr lang="en-GB" altLang="ja-JP" sz="4000" b="1" dirty="0" err="1">
                <a:ea typeface="ＭＳ Ｐゴシック" charset="-128"/>
              </a:rPr>
              <a:t>Whipp</a:t>
            </a:r>
            <a:r>
              <a:rPr lang="en-GB" altLang="ja-JP" sz="4000" b="1" dirty="0">
                <a:ea typeface="ＭＳ Ｐゴシック" charset="-128"/>
              </a:rPr>
              <a:t>)</a:t>
            </a:r>
            <a:endParaRPr lang="pt-PT" sz="4000" b="1" dirty="0"/>
          </a:p>
        </p:txBody>
      </p:sp>
      <p:sp>
        <p:nvSpPr>
          <p:cNvPr id="51203" name="Rectangle 3"/>
          <p:cNvSpPr>
            <a:spLocks noGrp="1" noChangeArrowheads="1"/>
          </p:cNvSpPr>
          <p:nvPr>
            <p:ph type="body" idx="1"/>
          </p:nvPr>
        </p:nvSpPr>
        <p:spPr/>
        <p:txBody>
          <a:bodyPr/>
          <a:lstStyle/>
          <a:p>
            <a:pPr algn="just" eaLnBrk="1" hangingPunct="1">
              <a:lnSpc>
                <a:spcPct val="80000"/>
              </a:lnSpc>
            </a:pPr>
            <a:r>
              <a:rPr lang="en-GB" altLang="pt-PT" sz="3200" b="1" dirty="0"/>
              <a:t>FIVE CHANGE FACTORS OF PETTIGREW AND WHIPP</a:t>
            </a:r>
            <a:endParaRPr lang="pt-PT" altLang="pt-PT" sz="3200" b="1" dirty="0"/>
          </a:p>
          <a:p>
            <a:pPr marL="0" indent="0" algn="just" eaLnBrk="1" hangingPunct="1">
              <a:lnSpc>
                <a:spcPct val="80000"/>
              </a:lnSpc>
              <a:buNone/>
            </a:pPr>
            <a:endParaRPr lang="en-GB" altLang="pt-PT" sz="3200" b="1" dirty="0"/>
          </a:p>
          <a:p>
            <a:pPr algn="just" eaLnBrk="1" hangingPunct="1">
              <a:lnSpc>
                <a:spcPct val="80000"/>
              </a:lnSpc>
            </a:pPr>
            <a:r>
              <a:rPr lang="en-GB" altLang="pt-PT" sz="3200" b="1" dirty="0"/>
              <a:t>Environmental assessment</a:t>
            </a:r>
            <a:r>
              <a:rPr lang="en-GB" altLang="pt-PT" sz="3200" dirty="0"/>
              <a:t>. Continuous monitoring of both the internal and external environment [competition] of the organization through open learning systems.</a:t>
            </a:r>
            <a:endParaRPr lang="en-GB" altLang="pt-PT" sz="3200" b="1" dirty="0"/>
          </a:p>
          <a:p>
            <a:pPr algn="just" eaLnBrk="1" hangingPunct="1">
              <a:lnSpc>
                <a:spcPct val="80000"/>
              </a:lnSpc>
            </a:pPr>
            <a:endParaRPr lang="en-GB" altLang="pt-PT" sz="3200" b="1" dirty="0"/>
          </a:p>
          <a:p>
            <a:pPr algn="just" eaLnBrk="1" hangingPunct="1">
              <a:lnSpc>
                <a:spcPct val="80000"/>
              </a:lnSpc>
            </a:pPr>
            <a:r>
              <a:rPr lang="en-GB" altLang="pt-PT" sz="3200" b="1" dirty="0"/>
              <a:t>Human resources as assets and liabilities</a:t>
            </a:r>
            <a:r>
              <a:rPr lang="en-GB" altLang="pt-PT" sz="3200" dirty="0"/>
              <a:t>. Employees should know that they are seen as valuable, and they should feel that the organization trusts them.</a:t>
            </a:r>
            <a:endParaRPr lang="en-GB" altLang="pt-PT" sz="3200" b="1" dirty="0"/>
          </a:p>
          <a:p>
            <a:pPr eaLnBrk="1" hangingPunct="1">
              <a:lnSpc>
                <a:spcPct val="80000"/>
              </a:lnSpc>
            </a:pPr>
            <a:endParaRPr lang="pt-PT" altLang="pt-PT" sz="1800" dirty="0"/>
          </a:p>
        </p:txBody>
      </p:sp>
    </p:spTree>
    <p:extLst>
      <p:ext uri="{BB962C8B-B14F-4D97-AF65-F5344CB8AC3E}">
        <p14:creationId xmlns:p14="http://schemas.microsoft.com/office/powerpoint/2010/main" val="2932431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b="1" dirty="0" smtClean="0"/>
              <a:t>Dimensions of </a:t>
            </a:r>
            <a:r>
              <a:rPr lang="en-US" b="1" dirty="0" smtClean="0"/>
              <a:t>Change (Pettigrew </a:t>
            </a:r>
            <a:r>
              <a:rPr lang="en-US" b="1" dirty="0" smtClean="0"/>
              <a:t>and </a:t>
            </a:r>
            <a:r>
              <a:rPr lang="en-US" b="1" dirty="0" err="1" smtClean="0"/>
              <a:t>Whipp</a:t>
            </a:r>
            <a:r>
              <a:rPr lang="en-US" b="1" dirty="0" smtClean="0"/>
              <a:t>)</a:t>
            </a:r>
            <a:endParaRPr lang="pt-PT" b="1" dirty="0" smtClean="0"/>
          </a:p>
        </p:txBody>
      </p:sp>
      <p:sp>
        <p:nvSpPr>
          <p:cNvPr id="53251" name="Content Placeholder 2"/>
          <p:cNvSpPr>
            <a:spLocks noGrp="1"/>
          </p:cNvSpPr>
          <p:nvPr>
            <p:ph idx="1"/>
          </p:nvPr>
        </p:nvSpPr>
        <p:spPr/>
        <p:txBody>
          <a:bodyPr>
            <a:noAutofit/>
          </a:bodyPr>
          <a:lstStyle/>
          <a:p>
            <a:pPr algn="just" eaLnBrk="1" hangingPunct="1"/>
            <a:r>
              <a:rPr lang="en-US" altLang="pt-PT" dirty="0"/>
              <a:t>Linking strategic and operational change. Intentions are implemented through time. Bundling of operational activities is powerful and can lead to new strategic changes.</a:t>
            </a:r>
          </a:p>
          <a:p>
            <a:pPr algn="just" eaLnBrk="1" hangingPunct="1"/>
            <a:r>
              <a:rPr lang="en-US" altLang="pt-PT" dirty="0" smtClean="0"/>
              <a:t>Leading </a:t>
            </a:r>
            <a:r>
              <a:rPr lang="en-US" altLang="pt-PT" dirty="0"/>
              <a:t>the change. Move the organization ahead. Creating the right climate for change. Coordinating activities. Steering. Set the agenda not only for the direction of the change, but also for the right vision and values.</a:t>
            </a:r>
          </a:p>
          <a:p>
            <a:pPr algn="just" eaLnBrk="1" hangingPunct="1"/>
            <a:r>
              <a:rPr lang="en-US" altLang="pt-PT" dirty="0" smtClean="0"/>
              <a:t>Overall </a:t>
            </a:r>
            <a:r>
              <a:rPr lang="en-US" altLang="pt-PT" dirty="0"/>
              <a:t>coherence. A change strategy should be consistent (clear goals), consonant (with its environment), provide a competitive edge and be feasible.</a:t>
            </a:r>
            <a:endParaRPr lang="pt-PT" altLang="pt-PT" dirty="0"/>
          </a:p>
        </p:txBody>
      </p:sp>
    </p:spTree>
    <p:extLst>
      <p:ext uri="{BB962C8B-B14F-4D97-AF65-F5344CB8AC3E}">
        <p14:creationId xmlns:p14="http://schemas.microsoft.com/office/powerpoint/2010/main" val="2194571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smtClean="0">
                <a:ea typeface="ＭＳ Ｐゴシック" charset="-128"/>
              </a:rPr>
              <a:t>Beckhard-Harris</a:t>
            </a:r>
            <a:r>
              <a:rPr lang="pt-PT" altLang="ja-JP" sz="4000" b="1" dirty="0" smtClean="0">
                <a:ea typeface="ＭＳ Ｐゴシック" charset="-128"/>
              </a:rPr>
              <a:t>) </a:t>
            </a:r>
            <a:r>
              <a:rPr lang="pt-PT" altLang="ja-JP" sz="4000" b="1" dirty="0" err="1" smtClean="0">
                <a:ea typeface="ＭＳ Ｐゴシック" charset="-128"/>
              </a:rPr>
              <a:t>Change</a:t>
            </a:r>
            <a:r>
              <a:rPr lang="pt-PT" altLang="ja-JP" sz="4000" b="1" dirty="0" smtClean="0">
                <a:ea typeface="ＭＳ Ｐゴシック" charset="-128"/>
              </a:rPr>
              <a:t> </a:t>
            </a:r>
            <a:r>
              <a:rPr lang="pt-PT" altLang="ja-JP" sz="4000" b="1" dirty="0" err="1">
                <a:ea typeface="ＭＳ Ｐゴシック" charset="-128"/>
              </a:rPr>
              <a:t>Equation</a:t>
            </a:r>
            <a:r>
              <a:rPr lang="pt-PT" altLang="ja-JP" sz="4000" b="1" dirty="0">
                <a:ea typeface="ＭＳ Ｐゴシック" charset="-128"/>
              </a:rPr>
              <a:t> </a:t>
            </a:r>
            <a:endParaRPr lang="pt-PT" sz="4000" b="1" dirty="0"/>
          </a:p>
        </p:txBody>
      </p:sp>
      <p:sp>
        <p:nvSpPr>
          <p:cNvPr id="54275" name="Rectangle 3"/>
          <p:cNvSpPr>
            <a:spLocks noGrp="1" noChangeArrowheads="1"/>
          </p:cNvSpPr>
          <p:nvPr>
            <p:ph type="body" idx="1"/>
          </p:nvPr>
        </p:nvSpPr>
        <p:spPr>
          <a:xfrm>
            <a:off x="838200" y="1545465"/>
            <a:ext cx="10515600" cy="4803820"/>
          </a:xfrm>
        </p:spPr>
        <p:txBody>
          <a:bodyPr>
            <a:normAutofit fontScale="85000" lnSpcReduction="20000"/>
          </a:bodyPr>
          <a:lstStyle/>
          <a:p>
            <a:pPr algn="just" eaLnBrk="1" hangingPunct="1">
              <a:lnSpc>
                <a:spcPct val="80000"/>
              </a:lnSpc>
            </a:pPr>
            <a:endParaRPr lang="pt-PT" altLang="pt-PT" sz="3000" dirty="0" smtClean="0"/>
          </a:p>
          <a:p>
            <a:pPr algn="just" eaLnBrk="1" hangingPunct="1">
              <a:lnSpc>
                <a:spcPct val="80000"/>
              </a:lnSpc>
            </a:pPr>
            <a:r>
              <a:rPr lang="pt-PT" altLang="pt-PT" sz="3000" dirty="0" err="1" smtClean="0"/>
              <a:t>The</a:t>
            </a:r>
            <a:r>
              <a:rPr lang="pt-PT" altLang="pt-PT" sz="3000" dirty="0" smtClean="0"/>
              <a:t> </a:t>
            </a:r>
            <a:r>
              <a:rPr lang="pt-PT" altLang="pt-PT" sz="3000" dirty="0" err="1"/>
              <a:t>Change</a:t>
            </a:r>
            <a:r>
              <a:rPr lang="pt-PT" altLang="pt-PT" sz="3000" dirty="0"/>
              <a:t> </a:t>
            </a:r>
            <a:r>
              <a:rPr lang="pt-PT" altLang="pt-PT" sz="3000" dirty="0" err="1"/>
              <a:t>Model</a:t>
            </a:r>
            <a:r>
              <a:rPr lang="pt-PT" altLang="pt-PT" sz="3000" dirty="0"/>
              <a:t> (</a:t>
            </a:r>
            <a:r>
              <a:rPr lang="pt-PT" altLang="pt-PT" sz="3000" dirty="0" err="1"/>
              <a:t>also</a:t>
            </a:r>
            <a:r>
              <a:rPr lang="pt-PT" altLang="pt-PT" sz="3000" dirty="0"/>
              <a:t>: </a:t>
            </a:r>
            <a:r>
              <a:rPr lang="pt-PT" altLang="pt-PT" sz="3000" dirty="0" err="1"/>
              <a:t>Change</a:t>
            </a:r>
            <a:r>
              <a:rPr lang="pt-PT" altLang="pt-PT" sz="3000" dirty="0"/>
              <a:t> Formula, </a:t>
            </a:r>
            <a:r>
              <a:rPr lang="pt-PT" altLang="pt-PT" sz="3000" dirty="0" err="1"/>
              <a:t>Change</a:t>
            </a:r>
            <a:r>
              <a:rPr lang="pt-PT" altLang="pt-PT" sz="3000" dirty="0"/>
              <a:t> </a:t>
            </a:r>
            <a:r>
              <a:rPr lang="pt-PT" altLang="pt-PT" sz="3000" dirty="0" err="1"/>
              <a:t>Equation</a:t>
            </a:r>
            <a:r>
              <a:rPr lang="pt-PT" altLang="pt-PT" sz="3000" dirty="0"/>
              <a:t>) </a:t>
            </a:r>
            <a:r>
              <a:rPr lang="pt-PT" altLang="pt-PT" sz="3000" dirty="0" err="1"/>
              <a:t>of</a:t>
            </a:r>
            <a:r>
              <a:rPr lang="pt-PT" altLang="pt-PT" sz="3000" dirty="0"/>
              <a:t> Richard </a:t>
            </a:r>
            <a:r>
              <a:rPr lang="pt-PT" altLang="pt-PT" sz="3000" dirty="0" err="1"/>
              <a:t>Beckhard</a:t>
            </a:r>
            <a:r>
              <a:rPr lang="pt-PT" altLang="pt-PT" sz="3000" dirty="0"/>
              <a:t> </a:t>
            </a:r>
            <a:r>
              <a:rPr lang="pt-PT" altLang="pt-PT" sz="3000" dirty="0" err="1"/>
              <a:t>and</a:t>
            </a:r>
            <a:r>
              <a:rPr lang="pt-PT" altLang="pt-PT" sz="3000" dirty="0"/>
              <a:t> </a:t>
            </a:r>
            <a:r>
              <a:rPr lang="pt-PT" altLang="pt-PT" sz="3000" dirty="0" err="1"/>
              <a:t>Reuben</a:t>
            </a:r>
            <a:r>
              <a:rPr lang="pt-PT" altLang="pt-PT" sz="3000" dirty="0"/>
              <a:t> T. </a:t>
            </a:r>
            <a:r>
              <a:rPr lang="pt-PT" altLang="pt-PT" sz="3000" dirty="0" err="1"/>
              <a:t>Harris</a:t>
            </a:r>
            <a:r>
              <a:rPr lang="pt-PT" altLang="pt-PT" sz="3000" dirty="0"/>
              <a:t> (1987) </a:t>
            </a:r>
            <a:r>
              <a:rPr lang="pt-PT" altLang="pt-PT" sz="3000" dirty="0" err="1"/>
              <a:t>is</a:t>
            </a:r>
            <a:r>
              <a:rPr lang="pt-PT" altLang="pt-PT" sz="3000" dirty="0"/>
              <a:t> </a:t>
            </a:r>
            <a:r>
              <a:rPr lang="pt-PT" altLang="pt-PT" sz="3000" dirty="0" err="1"/>
              <a:t>actually</a:t>
            </a:r>
            <a:r>
              <a:rPr lang="pt-PT" altLang="pt-PT" sz="3000" dirty="0"/>
              <a:t> </a:t>
            </a:r>
            <a:r>
              <a:rPr lang="pt-PT" altLang="pt-PT" sz="3000" dirty="0" err="1"/>
              <a:t>attributed</a:t>
            </a:r>
            <a:r>
              <a:rPr lang="pt-PT" altLang="pt-PT" sz="3000" dirty="0"/>
              <a:t> </a:t>
            </a:r>
            <a:r>
              <a:rPr lang="pt-PT" altLang="pt-PT" sz="3000" dirty="0" err="1"/>
              <a:t>by</a:t>
            </a:r>
            <a:r>
              <a:rPr lang="pt-PT" altLang="pt-PT" sz="3000" dirty="0"/>
              <a:t> </a:t>
            </a:r>
            <a:r>
              <a:rPr lang="pt-PT" altLang="pt-PT" sz="3000" dirty="0" err="1"/>
              <a:t>them</a:t>
            </a:r>
            <a:r>
              <a:rPr lang="pt-PT" altLang="pt-PT" sz="3000" dirty="0"/>
              <a:t> to  David </a:t>
            </a:r>
            <a:r>
              <a:rPr lang="pt-PT" altLang="pt-PT" sz="3000" dirty="0" err="1"/>
              <a:t>Gleicher</a:t>
            </a:r>
            <a:r>
              <a:rPr lang="pt-PT" altLang="pt-PT" sz="3000" dirty="0"/>
              <a:t>. </a:t>
            </a:r>
            <a:r>
              <a:rPr lang="pt-PT" altLang="pt-PT" sz="3000" dirty="0" err="1"/>
              <a:t>It</a:t>
            </a:r>
            <a:r>
              <a:rPr lang="pt-PT" altLang="pt-PT" sz="3000" dirty="0"/>
              <a:t> </a:t>
            </a:r>
            <a:r>
              <a:rPr lang="pt-PT" altLang="pt-PT" sz="3000" dirty="0" err="1"/>
              <a:t>is</a:t>
            </a:r>
            <a:r>
              <a:rPr lang="pt-PT" altLang="pt-PT" sz="3000" dirty="0"/>
              <a:t> a </a:t>
            </a:r>
            <a:r>
              <a:rPr lang="pt-PT" altLang="pt-PT" sz="3000" dirty="0" err="1"/>
              <a:t>simple</a:t>
            </a:r>
            <a:r>
              <a:rPr lang="pt-PT" altLang="pt-PT" sz="3000" dirty="0"/>
              <a:t> </a:t>
            </a:r>
            <a:r>
              <a:rPr lang="pt-PT" altLang="pt-PT" sz="3000" dirty="0" err="1"/>
              <a:t>yet</a:t>
            </a:r>
            <a:r>
              <a:rPr lang="pt-PT" altLang="pt-PT" sz="3000" dirty="0"/>
              <a:t> </a:t>
            </a:r>
            <a:r>
              <a:rPr lang="pt-PT" altLang="pt-PT" sz="3000" dirty="0" err="1"/>
              <a:t>powerful</a:t>
            </a:r>
            <a:r>
              <a:rPr lang="pt-PT" altLang="pt-PT" sz="3000" dirty="0"/>
              <a:t> </a:t>
            </a:r>
            <a:r>
              <a:rPr lang="pt-PT" altLang="pt-PT" sz="3000" dirty="0" err="1"/>
              <a:t>tool</a:t>
            </a:r>
            <a:r>
              <a:rPr lang="pt-PT" altLang="pt-PT" sz="3000" dirty="0"/>
              <a:t> </a:t>
            </a:r>
            <a:r>
              <a:rPr lang="pt-PT" altLang="pt-PT" sz="3000" dirty="0" err="1"/>
              <a:t>that</a:t>
            </a:r>
            <a:r>
              <a:rPr lang="pt-PT" altLang="pt-PT" sz="3000" dirty="0"/>
              <a:t> </a:t>
            </a:r>
            <a:r>
              <a:rPr lang="pt-PT" altLang="pt-PT" sz="3000" dirty="0" err="1"/>
              <a:t>gives</a:t>
            </a:r>
            <a:r>
              <a:rPr lang="pt-PT" altLang="pt-PT" sz="3000" dirty="0"/>
              <a:t> </a:t>
            </a:r>
            <a:r>
              <a:rPr lang="pt-PT" altLang="pt-PT" sz="3000" dirty="0" err="1"/>
              <a:t>you</a:t>
            </a:r>
            <a:r>
              <a:rPr lang="pt-PT" altLang="pt-PT" sz="3000" dirty="0"/>
              <a:t> a </a:t>
            </a:r>
            <a:r>
              <a:rPr lang="pt-PT" altLang="pt-PT" sz="3000" dirty="0" err="1"/>
              <a:t>quick</a:t>
            </a:r>
            <a:r>
              <a:rPr lang="pt-PT" altLang="pt-PT" sz="3000" dirty="0"/>
              <a:t>, </a:t>
            </a:r>
            <a:r>
              <a:rPr lang="pt-PT" altLang="pt-PT" sz="3000" dirty="0" err="1"/>
              <a:t>first</a:t>
            </a:r>
            <a:r>
              <a:rPr lang="pt-PT" altLang="pt-PT" sz="3000" dirty="0"/>
              <a:t> </a:t>
            </a:r>
            <a:r>
              <a:rPr lang="pt-PT" altLang="pt-PT" sz="3000" dirty="0" err="1"/>
              <a:t>impression</a:t>
            </a:r>
            <a:r>
              <a:rPr lang="pt-PT" altLang="pt-PT" sz="3000" dirty="0"/>
              <a:t> </a:t>
            </a:r>
            <a:r>
              <a:rPr lang="pt-PT" altLang="pt-PT" sz="3000" dirty="0" err="1"/>
              <a:t>of</a:t>
            </a:r>
            <a:r>
              <a:rPr lang="pt-PT" altLang="pt-PT" sz="3000" dirty="0"/>
              <a:t> </a:t>
            </a:r>
            <a:r>
              <a:rPr lang="pt-PT" altLang="pt-PT" sz="3000" dirty="0" err="1"/>
              <a:t>the</a:t>
            </a:r>
            <a:r>
              <a:rPr lang="pt-PT" altLang="pt-PT" sz="3000" dirty="0"/>
              <a:t> </a:t>
            </a:r>
            <a:r>
              <a:rPr lang="pt-PT" altLang="pt-PT" sz="3000" dirty="0" err="1"/>
              <a:t>possibilities</a:t>
            </a:r>
            <a:r>
              <a:rPr lang="pt-PT" altLang="pt-PT" sz="3000" dirty="0"/>
              <a:t> </a:t>
            </a:r>
            <a:r>
              <a:rPr lang="pt-PT" altLang="pt-PT" sz="3000" dirty="0" err="1"/>
              <a:t>and</a:t>
            </a:r>
            <a:r>
              <a:rPr lang="pt-PT" altLang="pt-PT" sz="3000" dirty="0"/>
              <a:t> </a:t>
            </a:r>
            <a:r>
              <a:rPr lang="pt-PT" altLang="pt-PT" sz="3000" dirty="0" err="1"/>
              <a:t>conditions</a:t>
            </a:r>
            <a:r>
              <a:rPr lang="pt-PT" altLang="pt-PT" sz="3000" dirty="0"/>
              <a:t> to </a:t>
            </a:r>
            <a:r>
              <a:rPr lang="pt-PT" altLang="pt-PT" sz="3000" dirty="0" err="1"/>
              <a:t>change</a:t>
            </a:r>
            <a:r>
              <a:rPr lang="pt-PT" altLang="pt-PT" sz="3000" dirty="0"/>
              <a:t> </a:t>
            </a:r>
            <a:r>
              <a:rPr lang="pt-PT" altLang="pt-PT" sz="3000" dirty="0" err="1"/>
              <a:t>an</a:t>
            </a:r>
            <a:r>
              <a:rPr lang="pt-PT" altLang="pt-PT" sz="3000" dirty="0"/>
              <a:t> </a:t>
            </a:r>
            <a:r>
              <a:rPr lang="pt-PT" altLang="pt-PT" sz="3000" dirty="0" err="1"/>
              <a:t>organization</a:t>
            </a:r>
            <a:r>
              <a:rPr lang="pt-PT" altLang="pt-PT" sz="3000" dirty="0" smtClean="0"/>
              <a:t>.</a:t>
            </a:r>
          </a:p>
          <a:p>
            <a:pPr algn="just" eaLnBrk="1" hangingPunct="1">
              <a:lnSpc>
                <a:spcPct val="80000"/>
              </a:lnSpc>
            </a:pPr>
            <a:endParaRPr lang="pt-PT" altLang="pt-PT" sz="3000" dirty="0"/>
          </a:p>
          <a:p>
            <a:pPr algn="just" eaLnBrk="1" hangingPunct="1">
              <a:lnSpc>
                <a:spcPct val="80000"/>
              </a:lnSpc>
            </a:pPr>
            <a:r>
              <a:rPr lang="pt-PT" altLang="pt-PT" sz="3000" b="1" dirty="0" smtClean="0"/>
              <a:t>A </a:t>
            </a:r>
            <a:r>
              <a:rPr lang="pt-PT" altLang="pt-PT" sz="3000" b="1" dirty="0" err="1"/>
              <a:t>milestone</a:t>
            </a:r>
            <a:r>
              <a:rPr lang="pt-PT" altLang="pt-PT" sz="3000" b="1" dirty="0"/>
              <a:t> in </a:t>
            </a:r>
            <a:r>
              <a:rPr lang="pt-PT" altLang="pt-PT" sz="3000" b="1" dirty="0" err="1"/>
              <a:t>Organizational</a:t>
            </a:r>
            <a:r>
              <a:rPr lang="pt-PT" altLang="pt-PT" sz="3000" b="1" dirty="0"/>
              <a:t> </a:t>
            </a:r>
            <a:r>
              <a:rPr lang="pt-PT" altLang="pt-PT" sz="3000" b="1" dirty="0" err="1"/>
              <a:t>Development</a:t>
            </a:r>
            <a:endParaRPr lang="pt-PT" altLang="pt-PT" sz="3000" b="1" dirty="0"/>
          </a:p>
          <a:p>
            <a:pPr algn="just" eaLnBrk="1" hangingPunct="1">
              <a:lnSpc>
                <a:spcPct val="80000"/>
              </a:lnSpc>
              <a:buFontTx/>
              <a:buNone/>
            </a:pP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Historically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the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Change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Equation</a:t>
            </a:r>
            <a:r>
              <a:rPr lang="pt-PT" altLang="ja-JP" sz="3000" dirty="0">
                <a:ea typeface="ＭＳ Ｐゴシック" panose="020B0600070205080204" pitchFamily="34" charset="-128"/>
              </a:rPr>
              <a:t> can </a:t>
            </a:r>
            <a:r>
              <a:rPr lang="pt-PT" altLang="ja-JP" sz="3000" dirty="0" err="1">
                <a:ea typeface="ＭＳ Ｐゴシック" panose="020B0600070205080204" pitchFamily="34" charset="-128"/>
              </a:rPr>
              <a:t>be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seen</a:t>
            </a:r>
            <a:r>
              <a:rPr lang="pt-PT" altLang="ja-JP" sz="3000" dirty="0">
                <a:ea typeface="ＭＳ Ｐゴシック" panose="020B0600070205080204" pitchFamily="34" charset="-128"/>
              </a:rPr>
              <a:t> as a major </a:t>
            </a:r>
            <a:r>
              <a:rPr lang="pt-PT" altLang="ja-JP" sz="3000" dirty="0" err="1">
                <a:ea typeface="ＭＳ Ｐゴシック" panose="020B0600070205080204" pitchFamily="34" charset="-128"/>
              </a:rPr>
              <a:t>milestone</a:t>
            </a:r>
            <a:r>
              <a:rPr lang="pt-PT" altLang="ja-JP" sz="3000" dirty="0">
                <a:ea typeface="ＭＳ Ｐゴシック" panose="020B0600070205080204" pitchFamily="34" charset="-128"/>
              </a:rPr>
              <a:t> for </a:t>
            </a:r>
            <a:r>
              <a:rPr lang="pt-PT" altLang="ja-JP" sz="3000" dirty="0" err="1">
                <a:ea typeface="ＭＳ Ｐゴシック" panose="020B0600070205080204" pitchFamily="34" charset="-128"/>
              </a:rPr>
              <a:t>the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field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Organizational</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Development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Organization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Development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has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expanded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gradually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over</a:t>
            </a:r>
            <a:r>
              <a:rPr lang="pt-PT" altLang="ja-JP" sz="3000" dirty="0">
                <a:ea typeface="ＭＳ Ｐゴシック" panose="020B0600070205080204" pitchFamily="34" charset="-128"/>
              </a:rPr>
              <a:t> time, in response to </a:t>
            </a:r>
            <a:r>
              <a:rPr lang="pt-PT" altLang="ja-JP" sz="3000" dirty="0" err="1">
                <a:ea typeface="ＭＳ Ｐゴシック" panose="020B0600070205080204" pitchFamily="34" charset="-128"/>
              </a:rPr>
              <a:t>the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needs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employers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These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employers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not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only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want</a:t>
            </a:r>
            <a:r>
              <a:rPr lang="pt-PT" altLang="ja-JP" sz="3000" dirty="0">
                <a:ea typeface="ＭＳ Ｐゴシック" panose="020B0600070205080204" pitchFamily="34" charset="-128"/>
              </a:rPr>
              <a:t> to move </a:t>
            </a:r>
            <a:r>
              <a:rPr lang="pt-PT" altLang="ja-JP" sz="3000" dirty="0" err="1">
                <a:ea typeface="ＭＳ Ｐゴシック" panose="020B0600070205080204" pitchFamily="34" charset="-128"/>
              </a:rPr>
              <a:t>their</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organizations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forward</a:t>
            </a:r>
            <a:r>
              <a:rPr lang="pt-PT" altLang="ja-JP" sz="3000" dirty="0">
                <a:ea typeface="ＭＳ Ｐゴシック" panose="020B0600070205080204" pitchFamily="34" charset="-128"/>
              </a:rPr>
              <a:t> in </a:t>
            </a:r>
            <a:r>
              <a:rPr lang="pt-PT" altLang="ja-JP" sz="3000" dirty="0" err="1">
                <a:ea typeface="ＭＳ Ｐゴシック" panose="020B0600070205080204" pitchFamily="34" charset="-128"/>
              </a:rPr>
              <a:t>terms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business </a:t>
            </a:r>
            <a:r>
              <a:rPr lang="pt-PT" altLang="ja-JP" sz="3000" dirty="0" err="1">
                <a:ea typeface="ＭＳ Ｐゴシック" panose="020B0600070205080204" pitchFamily="34" charset="-128"/>
              </a:rPr>
              <a:t>objectives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but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also</a:t>
            </a:r>
            <a:r>
              <a:rPr lang="pt-PT" altLang="ja-JP" sz="3000" dirty="0">
                <a:ea typeface="ＭＳ Ｐゴシック" panose="020B0600070205080204" pitchFamily="34" charset="-128"/>
              </a:rPr>
              <a:t> in </a:t>
            </a:r>
            <a:r>
              <a:rPr lang="pt-PT" altLang="ja-JP" sz="3000" dirty="0" err="1">
                <a:ea typeface="ＭＳ Ｐゴシック" panose="020B0600070205080204" pitchFamily="34" charset="-128"/>
              </a:rPr>
              <a:t>terms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engagement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Today's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employers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understand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the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connection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between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involvement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organizational</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success</a:t>
            </a:r>
            <a:r>
              <a:rPr lang="pt-PT" altLang="ja-JP" sz="3000" dirty="0" smtClean="0">
                <a:ea typeface="ＭＳ Ｐゴシック" panose="020B0600070205080204" pitchFamily="34" charset="-128"/>
              </a:rPr>
              <a:t>.</a:t>
            </a:r>
          </a:p>
          <a:p>
            <a:pPr algn="just" eaLnBrk="1" hangingPunct="1">
              <a:lnSpc>
                <a:spcPct val="80000"/>
              </a:lnSpc>
              <a:buFontTx/>
              <a:buNone/>
            </a:pPr>
            <a:r>
              <a:rPr lang="pt-PT" altLang="ja-JP" dirty="0" smtClean="0">
                <a:ea typeface="ＭＳ Ｐゴシック" panose="020B0600070205080204" pitchFamily="34" charset="-128"/>
              </a:rPr>
              <a:t> </a:t>
            </a:r>
            <a:r>
              <a:rPr lang="pt-PT" altLang="ja-JP" dirty="0">
                <a:ea typeface="ＭＳ Ｐゴシック" panose="020B0600070205080204" pitchFamily="34" charset="-128"/>
              </a:rPr>
              <a:t/>
            </a:r>
            <a:br>
              <a:rPr lang="pt-PT" altLang="ja-JP" dirty="0">
                <a:ea typeface="ＭＳ Ｐゴシック" panose="020B0600070205080204" pitchFamily="34" charset="-128"/>
              </a:rPr>
            </a:br>
            <a:endParaRPr lang="pt-PT" altLang="pt-PT" sz="2000" dirty="0"/>
          </a:p>
        </p:txBody>
      </p:sp>
    </p:spTree>
    <p:extLst>
      <p:ext uri="{BB962C8B-B14F-4D97-AF65-F5344CB8AC3E}">
        <p14:creationId xmlns:p14="http://schemas.microsoft.com/office/powerpoint/2010/main" val="1456093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smtClean="0">
                <a:ea typeface="ＭＳ Ｐゴシック" charset="-128"/>
              </a:rPr>
              <a:t>Beckhard-Harris</a:t>
            </a:r>
            <a:r>
              <a:rPr lang="pt-PT" altLang="ja-JP" sz="4000" b="1" dirty="0" smtClean="0">
                <a:ea typeface="ＭＳ Ｐゴシック" charset="-128"/>
              </a:rPr>
              <a:t>)</a:t>
            </a:r>
            <a:r>
              <a:rPr lang="pt-PT" altLang="ja-JP" sz="4000" b="1" dirty="0" err="1" smtClean="0">
                <a:ea typeface="ＭＳ Ｐゴシック" charset="-128"/>
              </a:rPr>
              <a:t>Change</a:t>
            </a:r>
            <a:r>
              <a:rPr lang="pt-PT" altLang="ja-JP" sz="4000" b="1" dirty="0" smtClean="0">
                <a:ea typeface="ＭＳ Ｐゴシック" charset="-128"/>
              </a:rPr>
              <a:t> </a:t>
            </a:r>
            <a:r>
              <a:rPr lang="pt-PT" altLang="ja-JP" sz="4000" b="1" dirty="0" err="1">
                <a:ea typeface="ＭＳ Ｐゴシック" charset="-128"/>
              </a:rPr>
              <a:t>Equation</a:t>
            </a:r>
            <a:endParaRPr lang="pt-PT" sz="4000" b="1" dirty="0"/>
          </a:p>
        </p:txBody>
      </p:sp>
      <p:sp>
        <p:nvSpPr>
          <p:cNvPr id="56323" name="Rectangle 3"/>
          <p:cNvSpPr>
            <a:spLocks noGrp="1" noChangeArrowheads="1"/>
          </p:cNvSpPr>
          <p:nvPr>
            <p:ph type="body" idx="1"/>
          </p:nvPr>
        </p:nvSpPr>
        <p:spPr/>
        <p:txBody>
          <a:bodyPr>
            <a:noAutofit/>
          </a:bodyPr>
          <a:lstStyle/>
          <a:p>
            <a:pPr algn="just" eaLnBrk="1" hangingPunct="1">
              <a:lnSpc>
                <a:spcPct val="80000"/>
              </a:lnSpc>
            </a:pPr>
            <a:r>
              <a:rPr lang="pt-PT" altLang="pt-PT" sz="2400" b="1" dirty="0" err="1"/>
              <a:t>Employee</a:t>
            </a:r>
            <a:r>
              <a:rPr lang="pt-PT" altLang="pt-PT" sz="2400" b="1" dirty="0"/>
              <a:t> </a:t>
            </a:r>
            <a:r>
              <a:rPr lang="pt-PT" altLang="pt-PT" sz="2400" b="1" dirty="0" err="1"/>
              <a:t>involvement</a:t>
            </a:r>
            <a:endParaRPr lang="pt-PT" altLang="pt-PT" sz="2400" b="1" dirty="0"/>
          </a:p>
          <a:p>
            <a:pPr algn="just" eaLnBrk="1" hangingPunct="1">
              <a:lnSpc>
                <a:spcPct val="80000"/>
              </a:lnSpc>
            </a:pP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move to </a:t>
            </a:r>
            <a:r>
              <a:rPr lang="pt-PT" altLang="ja-JP" sz="2400" dirty="0" err="1">
                <a:ea typeface="ＭＳ Ｐゴシック" panose="020B0600070205080204" pitchFamily="34" charset="-128"/>
              </a:rPr>
              <a:t>employee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involvement</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change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use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internal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external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consultants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manage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reactions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change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represents</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shift</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thinking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from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earlier</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theory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such</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Frederick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Winslow</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Taylor's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scientific</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approach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which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became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known</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Taylorism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command-and-control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approach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drew</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sharp</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line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between</a:t>
            </a:r>
            <a:r>
              <a:rPr lang="pt-PT" altLang="ja-JP" sz="2400" dirty="0">
                <a:ea typeface="ＭＳ Ｐゴシック" panose="020B0600070205080204" pitchFamily="34" charset="-128"/>
              </a:rPr>
              <a:t> managers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employees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underlying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philosophy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workers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managers </a:t>
            </a:r>
            <a:r>
              <a:rPr lang="pt-PT" altLang="ja-JP" sz="2400" dirty="0" err="1">
                <a:ea typeface="ＭＳ Ｐゴシック" panose="020B0600070205080204" pitchFamily="34" charset="-128"/>
              </a:rPr>
              <a:t>think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Taylor's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method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reflection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times, i.e.,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industrial age </a:t>
            </a:r>
            <a:r>
              <a:rPr lang="pt-PT" altLang="ja-JP" sz="2400" dirty="0" err="1">
                <a:ea typeface="ＭＳ Ｐゴシック" panose="020B0600070205080204" pitchFamily="34" charset="-128"/>
              </a:rPr>
              <a:t>with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factories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unions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assembly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lines</a:t>
            </a:r>
            <a:r>
              <a:rPr lang="pt-PT" altLang="ja-JP" sz="2400" dirty="0">
                <a:ea typeface="ＭＳ Ｐゴシック" panose="020B0600070205080204" pitchFamily="34" charset="-128"/>
              </a:rPr>
              <a:t> - </a:t>
            </a:r>
            <a:r>
              <a:rPr lang="pt-PT" altLang="ja-JP" sz="2400" dirty="0" err="1">
                <a:ea typeface="ＭＳ Ｐゴシック" panose="020B0600070205080204" pitchFamily="34" charset="-128"/>
              </a:rPr>
              <a:t>environments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needed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tight</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control</a:t>
            </a:r>
            <a:r>
              <a:rPr lang="pt-PT" altLang="ja-JP" sz="2400" dirty="0">
                <a:ea typeface="ＭＳ Ｐゴシック" panose="020B0600070205080204" pitchFamily="34" charset="-128"/>
              </a:rPr>
              <a:t>. </a:t>
            </a:r>
            <a:endParaRPr lang="pt-PT" altLang="ja-JP" sz="2400" dirty="0" smtClean="0">
              <a:ea typeface="ＭＳ Ｐゴシック" panose="020B0600070205080204" pitchFamily="34" charset="-128"/>
            </a:endParaRPr>
          </a:p>
          <a:p>
            <a:pPr algn="just">
              <a:lnSpc>
                <a:spcPct val="80000"/>
              </a:lnSpc>
            </a:pPr>
            <a:r>
              <a:rPr lang="pt-PT" altLang="ja-JP" sz="2400" dirty="0" err="1" smtClean="0">
                <a:ea typeface="ＭＳ Ｐゴシック" panose="020B0600070205080204" pitchFamily="34" charset="-128"/>
              </a:rPr>
              <a:t>Taylor's</a:t>
            </a:r>
            <a:r>
              <a:rPr lang="pt-PT" altLang="ja-JP" sz="2400" dirty="0" smtClean="0">
                <a:ea typeface="ＭＳ Ｐゴシック" panose="020B0600070205080204" pitchFamily="34" charset="-128"/>
              </a:rPr>
              <a:t> </a:t>
            </a:r>
            <a:r>
              <a:rPr lang="pt-PT" altLang="ja-JP" sz="2400" dirty="0" err="1">
                <a:ea typeface="ＭＳ Ｐゴシック" panose="020B0600070205080204" pitchFamily="34" charset="-128"/>
              </a:rPr>
              <a:t>view</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eventually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complemented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replaced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human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relations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movement</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organizational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psychology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group</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dynamics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evolved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paving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way</a:t>
            </a:r>
            <a:r>
              <a:rPr lang="pt-PT" altLang="ja-JP" sz="2400" dirty="0">
                <a:ea typeface="ＭＳ Ｐゴシック" panose="020B0600070205080204" pitchFamily="34" charset="-128"/>
              </a:rPr>
              <a:t> for more </a:t>
            </a:r>
            <a:r>
              <a:rPr lang="pt-PT" altLang="ja-JP" sz="2400" dirty="0" err="1">
                <a:ea typeface="ＭＳ Ｐゴシック" panose="020B0600070205080204" pitchFamily="34" charset="-128"/>
              </a:rPr>
              <a:t>worker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involvement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benefits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theory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worker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motivation</a:t>
            </a:r>
            <a:r>
              <a:rPr lang="pt-PT" altLang="ja-JP" sz="2400" dirty="0">
                <a:ea typeface="ＭＳ Ｐゴシック" panose="020B0600070205080204" pitchFamily="34" charset="-128"/>
              </a:rPr>
              <a:t>. </a:t>
            </a:r>
            <a:endParaRPr lang="pt-PT" altLang="pt-PT" sz="2400" dirty="0"/>
          </a:p>
        </p:txBody>
      </p:sp>
    </p:spTree>
    <p:extLst>
      <p:ext uri="{BB962C8B-B14F-4D97-AF65-F5344CB8AC3E}">
        <p14:creationId xmlns:p14="http://schemas.microsoft.com/office/powerpoint/2010/main" val="407326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eaLnBrk="1" hangingPunct="1">
              <a:defRPr/>
            </a:pPr>
            <a:r>
              <a:rPr lang="pt-PT" sz="4000" b="1" dirty="0"/>
              <a:t>KURT LEWIN’S FIELD ANALYSIS</a:t>
            </a:r>
          </a:p>
        </p:txBody>
      </p:sp>
      <p:sp>
        <p:nvSpPr>
          <p:cNvPr id="8195" name="Rectangle 3"/>
          <p:cNvSpPr>
            <a:spLocks noGrp="1" noChangeArrowheads="1"/>
          </p:cNvSpPr>
          <p:nvPr>
            <p:ph type="body" idx="1"/>
          </p:nvPr>
        </p:nvSpPr>
        <p:spPr/>
        <p:txBody>
          <a:bodyPr>
            <a:normAutofit lnSpcReduction="10000"/>
          </a:bodyPr>
          <a:lstStyle/>
          <a:p>
            <a:pPr marL="0" indent="0" eaLnBrk="1" hangingPunct="1">
              <a:lnSpc>
                <a:spcPct val="80000"/>
              </a:lnSpc>
              <a:buNone/>
            </a:pPr>
            <a:endParaRPr lang="pt-PT" altLang="pt-PT" sz="2000" dirty="0"/>
          </a:p>
          <a:p>
            <a:pPr algn="just" eaLnBrk="1" hangingPunct="1">
              <a:lnSpc>
                <a:spcPct val="80000"/>
              </a:lnSpc>
            </a:pPr>
            <a:r>
              <a:rPr lang="pt-PT" altLang="pt-PT" b="1" dirty="0" err="1"/>
              <a:t>The</a:t>
            </a:r>
            <a:r>
              <a:rPr lang="pt-PT" altLang="pt-PT" b="1" dirty="0"/>
              <a:t> Force Field </a:t>
            </a:r>
            <a:r>
              <a:rPr lang="pt-PT" altLang="pt-PT" b="1" dirty="0" err="1"/>
              <a:t>Diagram</a:t>
            </a:r>
            <a:r>
              <a:rPr lang="pt-PT" altLang="pt-PT" b="1" dirty="0"/>
              <a:t> </a:t>
            </a:r>
            <a:r>
              <a:rPr lang="pt-PT" altLang="pt-PT" dirty="0" err="1"/>
              <a:t>is</a:t>
            </a:r>
            <a:r>
              <a:rPr lang="pt-PT" altLang="pt-PT" dirty="0"/>
              <a:t> a </a:t>
            </a:r>
            <a:r>
              <a:rPr lang="pt-PT" altLang="pt-PT" dirty="0" err="1"/>
              <a:t>model</a:t>
            </a:r>
            <a:r>
              <a:rPr lang="pt-PT" altLang="pt-PT" dirty="0"/>
              <a:t> </a:t>
            </a:r>
            <a:r>
              <a:rPr lang="pt-PT" altLang="pt-PT" dirty="0" err="1"/>
              <a:t>built</a:t>
            </a:r>
            <a:r>
              <a:rPr lang="pt-PT" altLang="pt-PT" dirty="0"/>
              <a:t> </a:t>
            </a:r>
            <a:r>
              <a:rPr lang="pt-PT" altLang="pt-PT" dirty="0" err="1"/>
              <a:t>on</a:t>
            </a:r>
            <a:r>
              <a:rPr lang="pt-PT" altLang="pt-PT" dirty="0"/>
              <a:t> </a:t>
            </a:r>
            <a:r>
              <a:rPr lang="pt-PT" altLang="pt-PT" dirty="0" err="1"/>
              <a:t>this</a:t>
            </a:r>
            <a:r>
              <a:rPr lang="pt-PT" altLang="pt-PT" dirty="0"/>
              <a:t> </a:t>
            </a:r>
            <a:r>
              <a:rPr lang="pt-PT" altLang="pt-PT" dirty="0" err="1"/>
              <a:t>idea</a:t>
            </a:r>
            <a:r>
              <a:rPr lang="pt-PT" altLang="pt-PT" dirty="0"/>
              <a:t> </a:t>
            </a:r>
            <a:r>
              <a:rPr lang="pt-PT" altLang="pt-PT" dirty="0" err="1"/>
              <a:t>that</a:t>
            </a:r>
            <a:r>
              <a:rPr lang="pt-PT" altLang="pt-PT" dirty="0"/>
              <a:t> forces are </a:t>
            </a:r>
            <a:r>
              <a:rPr lang="pt-PT" altLang="pt-PT" dirty="0" err="1"/>
              <a:t>both</a:t>
            </a:r>
            <a:r>
              <a:rPr lang="pt-PT" altLang="pt-PT" dirty="0"/>
              <a:t> </a:t>
            </a:r>
            <a:r>
              <a:rPr lang="pt-PT" altLang="pt-PT" dirty="0" err="1"/>
              <a:t>driving</a:t>
            </a:r>
            <a:r>
              <a:rPr lang="pt-PT" altLang="pt-PT" dirty="0"/>
              <a:t> </a:t>
            </a:r>
            <a:r>
              <a:rPr lang="pt-PT" altLang="pt-PT" dirty="0" err="1"/>
              <a:t>and</a:t>
            </a:r>
            <a:r>
              <a:rPr lang="pt-PT" altLang="pt-PT" dirty="0"/>
              <a:t> </a:t>
            </a:r>
            <a:r>
              <a:rPr lang="pt-PT" altLang="pt-PT" dirty="0" err="1"/>
              <a:t>restraining</a:t>
            </a:r>
            <a:r>
              <a:rPr lang="pt-PT" altLang="pt-PT" dirty="0"/>
              <a:t> </a:t>
            </a:r>
            <a:r>
              <a:rPr lang="pt-PT" altLang="pt-PT" dirty="0" err="1"/>
              <a:t>change</a:t>
            </a:r>
            <a:r>
              <a:rPr lang="pt-PT" altLang="pt-PT" dirty="0"/>
              <a:t>. </a:t>
            </a:r>
            <a:r>
              <a:rPr lang="pt-PT" altLang="pt-PT" dirty="0" err="1"/>
              <a:t>These</a:t>
            </a:r>
            <a:r>
              <a:rPr lang="pt-PT" altLang="pt-PT" dirty="0"/>
              <a:t> forces </a:t>
            </a:r>
            <a:r>
              <a:rPr lang="pt-PT" altLang="pt-PT" dirty="0" err="1"/>
              <a:t>include</a:t>
            </a:r>
            <a:r>
              <a:rPr lang="pt-PT" altLang="pt-PT" dirty="0"/>
              <a:t>: </a:t>
            </a:r>
            <a:r>
              <a:rPr lang="pt-PT" altLang="pt-PT" dirty="0" err="1"/>
              <a:t>persons</a:t>
            </a:r>
            <a:r>
              <a:rPr lang="pt-PT" altLang="pt-PT" dirty="0"/>
              <a:t>, </a:t>
            </a:r>
            <a:r>
              <a:rPr lang="pt-PT" altLang="pt-PT" dirty="0" err="1"/>
              <a:t>habits</a:t>
            </a:r>
            <a:r>
              <a:rPr lang="pt-PT" altLang="pt-PT" dirty="0"/>
              <a:t>, </a:t>
            </a:r>
            <a:r>
              <a:rPr lang="pt-PT" altLang="pt-PT" dirty="0" err="1"/>
              <a:t>customs</a:t>
            </a:r>
            <a:r>
              <a:rPr lang="pt-PT" altLang="pt-PT" dirty="0"/>
              <a:t>, </a:t>
            </a:r>
            <a:r>
              <a:rPr lang="pt-PT" altLang="pt-PT" dirty="0" err="1"/>
              <a:t>and</a:t>
            </a:r>
            <a:r>
              <a:rPr lang="pt-PT" altLang="pt-PT" dirty="0"/>
              <a:t> </a:t>
            </a:r>
            <a:r>
              <a:rPr lang="pt-PT" altLang="pt-PT" dirty="0" err="1"/>
              <a:t>attitudes</a:t>
            </a:r>
            <a:r>
              <a:rPr lang="pt-PT" altLang="pt-PT" dirty="0"/>
              <a:t>. A Force Field </a:t>
            </a:r>
            <a:r>
              <a:rPr lang="pt-PT" altLang="pt-PT" dirty="0" err="1"/>
              <a:t>Diagram</a:t>
            </a:r>
            <a:r>
              <a:rPr lang="pt-PT" altLang="pt-PT" dirty="0"/>
              <a:t> can </a:t>
            </a:r>
            <a:r>
              <a:rPr lang="pt-PT" altLang="pt-PT" dirty="0" err="1"/>
              <a:t>be</a:t>
            </a:r>
            <a:r>
              <a:rPr lang="pt-PT" altLang="pt-PT" dirty="0"/>
              <a:t> </a:t>
            </a:r>
            <a:r>
              <a:rPr lang="pt-PT" altLang="pt-PT" dirty="0" err="1"/>
              <a:t>used</a:t>
            </a:r>
            <a:r>
              <a:rPr lang="pt-PT" altLang="pt-PT" dirty="0"/>
              <a:t> </a:t>
            </a:r>
            <a:r>
              <a:rPr lang="pt-PT" altLang="pt-PT" dirty="0" err="1"/>
              <a:t>at</a:t>
            </a:r>
            <a:r>
              <a:rPr lang="pt-PT" altLang="pt-PT" dirty="0"/>
              <a:t> </a:t>
            </a:r>
            <a:r>
              <a:rPr lang="pt-PT" altLang="pt-PT" dirty="0" err="1"/>
              <a:t>any</a:t>
            </a:r>
            <a:r>
              <a:rPr lang="pt-PT" altLang="pt-PT" dirty="0"/>
              <a:t> </a:t>
            </a:r>
            <a:r>
              <a:rPr lang="pt-PT" altLang="pt-PT" dirty="0" err="1"/>
              <a:t>level</a:t>
            </a:r>
            <a:r>
              <a:rPr lang="pt-PT" altLang="pt-PT" dirty="0"/>
              <a:t>: </a:t>
            </a:r>
            <a:r>
              <a:rPr lang="pt-PT" altLang="pt-PT" dirty="0" err="1"/>
              <a:t>personal</a:t>
            </a:r>
            <a:r>
              <a:rPr lang="pt-PT" altLang="pt-PT" dirty="0"/>
              <a:t>, </a:t>
            </a:r>
            <a:r>
              <a:rPr lang="pt-PT" altLang="pt-PT" dirty="0" err="1"/>
              <a:t>project</a:t>
            </a:r>
            <a:r>
              <a:rPr lang="pt-PT" altLang="pt-PT" dirty="0"/>
              <a:t>, </a:t>
            </a:r>
            <a:r>
              <a:rPr lang="pt-PT" altLang="pt-PT" dirty="0" err="1"/>
              <a:t>organizational</a:t>
            </a:r>
            <a:r>
              <a:rPr lang="pt-PT" altLang="pt-PT" dirty="0"/>
              <a:t>, network, to visualize </a:t>
            </a:r>
            <a:r>
              <a:rPr lang="pt-PT" altLang="pt-PT" dirty="0" err="1"/>
              <a:t>the</a:t>
            </a:r>
            <a:r>
              <a:rPr lang="pt-PT" altLang="pt-PT" dirty="0"/>
              <a:t> forces </a:t>
            </a:r>
            <a:r>
              <a:rPr lang="pt-PT" altLang="pt-PT" dirty="0" err="1"/>
              <a:t>that</a:t>
            </a:r>
            <a:r>
              <a:rPr lang="pt-PT" altLang="pt-PT" dirty="0"/>
              <a:t> </a:t>
            </a:r>
            <a:r>
              <a:rPr lang="pt-PT" altLang="pt-PT" dirty="0" err="1"/>
              <a:t>may</a:t>
            </a:r>
            <a:r>
              <a:rPr lang="pt-PT" altLang="pt-PT" dirty="0"/>
              <a:t> </a:t>
            </a:r>
            <a:r>
              <a:rPr lang="pt-PT" altLang="pt-PT" dirty="0" err="1"/>
              <a:t>work</a:t>
            </a:r>
            <a:r>
              <a:rPr lang="pt-PT" altLang="pt-PT" dirty="0"/>
              <a:t> in favor </a:t>
            </a:r>
            <a:r>
              <a:rPr lang="pt-PT" altLang="pt-PT" dirty="0" err="1"/>
              <a:t>and</a:t>
            </a:r>
            <a:r>
              <a:rPr lang="pt-PT" altLang="pt-PT" dirty="0"/>
              <a:t> </a:t>
            </a:r>
            <a:r>
              <a:rPr lang="pt-PT" altLang="pt-PT" dirty="0" err="1"/>
              <a:t>against</a:t>
            </a:r>
            <a:r>
              <a:rPr lang="pt-PT" altLang="pt-PT" dirty="0"/>
              <a:t> </a:t>
            </a:r>
            <a:r>
              <a:rPr lang="pt-PT" altLang="pt-PT" dirty="0" err="1"/>
              <a:t>change</a:t>
            </a:r>
            <a:r>
              <a:rPr lang="pt-PT" altLang="pt-PT" dirty="0"/>
              <a:t> </a:t>
            </a:r>
            <a:r>
              <a:rPr lang="pt-PT" altLang="pt-PT" dirty="0" err="1"/>
              <a:t>initiatives</a:t>
            </a:r>
            <a:r>
              <a:rPr lang="pt-PT" altLang="pt-PT" dirty="0"/>
              <a:t>. </a:t>
            </a:r>
            <a:r>
              <a:rPr lang="pt-PT" altLang="pt-PT" dirty="0" err="1"/>
              <a:t>The</a:t>
            </a:r>
            <a:r>
              <a:rPr lang="pt-PT" altLang="pt-PT" dirty="0"/>
              <a:t> </a:t>
            </a:r>
            <a:r>
              <a:rPr lang="pt-PT" altLang="pt-PT" dirty="0" err="1"/>
              <a:t>diagram</a:t>
            </a:r>
            <a:r>
              <a:rPr lang="pt-PT" altLang="pt-PT" dirty="0"/>
              <a:t> </a:t>
            </a:r>
            <a:r>
              <a:rPr lang="pt-PT" altLang="pt-PT" dirty="0" err="1"/>
              <a:t>helps</a:t>
            </a:r>
            <a:r>
              <a:rPr lang="pt-PT" altLang="pt-PT" dirty="0"/>
              <a:t> </a:t>
            </a:r>
            <a:r>
              <a:rPr lang="pt-PT" altLang="pt-PT" dirty="0" err="1"/>
              <a:t>its</a:t>
            </a:r>
            <a:r>
              <a:rPr lang="pt-PT" altLang="pt-PT" dirty="0"/>
              <a:t> </a:t>
            </a:r>
            <a:r>
              <a:rPr lang="pt-PT" altLang="pt-PT" dirty="0" err="1"/>
              <a:t>user</a:t>
            </a:r>
            <a:r>
              <a:rPr lang="pt-PT" altLang="pt-PT" dirty="0"/>
              <a:t> to </a:t>
            </a:r>
            <a:r>
              <a:rPr lang="pt-PT" altLang="pt-PT" dirty="0" err="1"/>
              <a:t>picture</a:t>
            </a:r>
            <a:r>
              <a:rPr lang="pt-PT" altLang="pt-PT" dirty="0"/>
              <a:t> </a:t>
            </a:r>
            <a:r>
              <a:rPr lang="pt-PT" altLang="pt-PT" dirty="0" err="1"/>
              <a:t>the</a:t>
            </a:r>
            <a:r>
              <a:rPr lang="pt-PT" altLang="pt-PT" dirty="0"/>
              <a:t> "</a:t>
            </a:r>
            <a:r>
              <a:rPr lang="pt-PT" altLang="pt-PT" dirty="0" err="1"/>
              <a:t>war</a:t>
            </a:r>
            <a:r>
              <a:rPr lang="pt-PT" altLang="pt-PT" dirty="0"/>
              <a:t>" </a:t>
            </a:r>
            <a:r>
              <a:rPr lang="pt-PT" altLang="pt-PT" dirty="0" err="1"/>
              <a:t>between</a:t>
            </a:r>
            <a:r>
              <a:rPr lang="pt-PT" altLang="pt-PT" dirty="0"/>
              <a:t> forces </a:t>
            </a:r>
            <a:r>
              <a:rPr lang="pt-PT" altLang="pt-PT" dirty="0" err="1"/>
              <a:t>around</a:t>
            </a:r>
            <a:r>
              <a:rPr lang="pt-PT" altLang="pt-PT" dirty="0"/>
              <a:t> a </a:t>
            </a:r>
            <a:r>
              <a:rPr lang="pt-PT" altLang="pt-PT" dirty="0" err="1"/>
              <a:t>given</a:t>
            </a:r>
            <a:r>
              <a:rPr lang="pt-PT" altLang="pt-PT" dirty="0"/>
              <a:t> </a:t>
            </a:r>
            <a:r>
              <a:rPr lang="pt-PT" altLang="pt-PT" dirty="0" err="1"/>
              <a:t>issue</a:t>
            </a:r>
            <a:r>
              <a:rPr lang="pt-PT" altLang="pt-PT" dirty="0"/>
              <a:t>. </a:t>
            </a:r>
            <a:r>
              <a:rPr lang="pt-PT" altLang="pt-PT" dirty="0" err="1"/>
              <a:t>Usually</a:t>
            </a:r>
            <a:r>
              <a:rPr lang="pt-PT" altLang="pt-PT" dirty="0"/>
              <a:t>, a </a:t>
            </a:r>
            <a:r>
              <a:rPr lang="pt-PT" altLang="pt-PT" dirty="0" err="1"/>
              <a:t>planned</a:t>
            </a:r>
            <a:r>
              <a:rPr lang="pt-PT" altLang="pt-PT" dirty="0"/>
              <a:t> </a:t>
            </a:r>
            <a:r>
              <a:rPr lang="pt-PT" altLang="pt-PT" dirty="0" err="1"/>
              <a:t>change</a:t>
            </a:r>
            <a:r>
              <a:rPr lang="pt-PT" altLang="pt-PT" dirty="0"/>
              <a:t> </a:t>
            </a:r>
            <a:r>
              <a:rPr lang="pt-PT" altLang="pt-PT" dirty="0" err="1"/>
              <a:t>issue</a:t>
            </a:r>
            <a:r>
              <a:rPr lang="pt-PT" altLang="pt-PT" dirty="0"/>
              <a:t> </a:t>
            </a:r>
            <a:r>
              <a:rPr lang="pt-PT" altLang="pt-PT" dirty="0" err="1"/>
              <a:t>is</a:t>
            </a:r>
            <a:r>
              <a:rPr lang="pt-PT" altLang="pt-PT" dirty="0"/>
              <a:t> </a:t>
            </a:r>
            <a:r>
              <a:rPr lang="pt-PT" altLang="pt-PT" dirty="0" err="1"/>
              <a:t>described</a:t>
            </a:r>
            <a:r>
              <a:rPr lang="pt-PT" altLang="pt-PT" dirty="0"/>
              <a:t> </a:t>
            </a:r>
            <a:r>
              <a:rPr lang="pt-PT" altLang="pt-PT" dirty="0" err="1"/>
              <a:t>at</a:t>
            </a:r>
            <a:r>
              <a:rPr lang="pt-PT" altLang="pt-PT" dirty="0"/>
              <a:t> </a:t>
            </a:r>
            <a:r>
              <a:rPr lang="pt-PT" altLang="pt-PT" dirty="0" err="1"/>
              <a:t>the</a:t>
            </a:r>
            <a:r>
              <a:rPr lang="pt-PT" altLang="pt-PT" dirty="0"/>
              <a:t> top. </a:t>
            </a:r>
            <a:r>
              <a:rPr lang="pt-PT" altLang="pt-PT" dirty="0" err="1"/>
              <a:t>Below</a:t>
            </a:r>
            <a:r>
              <a:rPr lang="pt-PT" altLang="pt-PT" dirty="0"/>
              <a:t> </a:t>
            </a:r>
            <a:r>
              <a:rPr lang="pt-PT" altLang="pt-PT" dirty="0" err="1"/>
              <a:t>this</a:t>
            </a:r>
            <a:r>
              <a:rPr lang="pt-PT" altLang="pt-PT" dirty="0"/>
              <a:t>, </a:t>
            </a:r>
            <a:r>
              <a:rPr lang="pt-PT" altLang="pt-PT" dirty="0" err="1"/>
              <a:t>there</a:t>
            </a:r>
            <a:r>
              <a:rPr lang="pt-PT" altLang="pt-PT" dirty="0"/>
              <a:t> are </a:t>
            </a:r>
            <a:r>
              <a:rPr lang="pt-PT" altLang="pt-PT" dirty="0" err="1"/>
              <a:t>two</a:t>
            </a:r>
            <a:r>
              <a:rPr lang="pt-PT" altLang="pt-PT" dirty="0"/>
              <a:t> </a:t>
            </a:r>
            <a:r>
              <a:rPr lang="pt-PT" altLang="pt-PT" dirty="0" err="1"/>
              <a:t>columns</a:t>
            </a:r>
            <a:r>
              <a:rPr lang="pt-PT" altLang="pt-PT" dirty="0"/>
              <a:t>. </a:t>
            </a:r>
            <a:r>
              <a:rPr lang="pt-PT" altLang="pt-PT" dirty="0" err="1"/>
              <a:t>The</a:t>
            </a:r>
            <a:r>
              <a:rPr lang="pt-PT" altLang="pt-PT" dirty="0"/>
              <a:t> </a:t>
            </a:r>
            <a:r>
              <a:rPr lang="pt-PT" altLang="pt-PT" dirty="0" err="1"/>
              <a:t>driving</a:t>
            </a:r>
            <a:r>
              <a:rPr lang="pt-PT" altLang="pt-PT" dirty="0"/>
              <a:t> forces are </a:t>
            </a:r>
            <a:r>
              <a:rPr lang="pt-PT" altLang="pt-PT" dirty="0" err="1"/>
              <a:t>listed</a:t>
            </a:r>
            <a:r>
              <a:rPr lang="pt-PT" altLang="pt-PT" dirty="0"/>
              <a:t> in </a:t>
            </a:r>
            <a:r>
              <a:rPr lang="pt-PT" altLang="pt-PT" dirty="0" err="1"/>
              <a:t>the</a:t>
            </a:r>
            <a:r>
              <a:rPr lang="pt-PT" altLang="pt-PT" dirty="0"/>
              <a:t> </a:t>
            </a:r>
            <a:r>
              <a:rPr lang="pt-PT" altLang="pt-PT" dirty="0" err="1"/>
              <a:t>left</a:t>
            </a:r>
            <a:r>
              <a:rPr lang="pt-PT" altLang="pt-PT" dirty="0"/>
              <a:t> </a:t>
            </a:r>
            <a:r>
              <a:rPr lang="pt-PT" altLang="pt-PT" dirty="0" err="1"/>
              <a:t>column</a:t>
            </a:r>
            <a:r>
              <a:rPr lang="pt-PT" altLang="pt-PT" dirty="0"/>
              <a:t>, </a:t>
            </a:r>
            <a:r>
              <a:rPr lang="pt-PT" altLang="pt-PT" dirty="0" err="1"/>
              <a:t>and</a:t>
            </a:r>
            <a:r>
              <a:rPr lang="pt-PT" altLang="pt-PT" dirty="0"/>
              <a:t> </a:t>
            </a:r>
            <a:r>
              <a:rPr lang="pt-PT" altLang="pt-PT" dirty="0" err="1"/>
              <a:t>the</a:t>
            </a:r>
            <a:r>
              <a:rPr lang="pt-PT" altLang="pt-PT" dirty="0"/>
              <a:t> </a:t>
            </a:r>
            <a:r>
              <a:rPr lang="pt-PT" altLang="pt-PT" dirty="0" err="1"/>
              <a:t>restraining</a:t>
            </a:r>
            <a:r>
              <a:rPr lang="pt-PT" altLang="pt-PT" dirty="0"/>
              <a:t> forces in </a:t>
            </a:r>
            <a:r>
              <a:rPr lang="pt-PT" altLang="pt-PT" dirty="0" err="1"/>
              <a:t>the</a:t>
            </a:r>
            <a:r>
              <a:rPr lang="pt-PT" altLang="pt-PT" dirty="0"/>
              <a:t> </a:t>
            </a:r>
            <a:r>
              <a:rPr lang="pt-PT" altLang="pt-PT" dirty="0" err="1"/>
              <a:t>right-hand</a:t>
            </a:r>
            <a:r>
              <a:rPr lang="pt-PT" altLang="pt-PT" dirty="0"/>
              <a:t> </a:t>
            </a:r>
            <a:r>
              <a:rPr lang="pt-PT" altLang="pt-PT" dirty="0" err="1"/>
              <a:t>column</a:t>
            </a:r>
            <a:r>
              <a:rPr lang="pt-PT" altLang="pt-PT" dirty="0"/>
              <a:t>. </a:t>
            </a:r>
            <a:r>
              <a:rPr lang="pt-PT" altLang="pt-PT" dirty="0" err="1"/>
              <a:t>Arrows</a:t>
            </a:r>
            <a:r>
              <a:rPr lang="pt-PT" altLang="pt-PT" dirty="0"/>
              <a:t> are </a:t>
            </a:r>
            <a:r>
              <a:rPr lang="pt-PT" altLang="pt-PT" dirty="0" err="1"/>
              <a:t>drawn</a:t>
            </a:r>
            <a:r>
              <a:rPr lang="pt-PT" altLang="pt-PT" dirty="0"/>
              <a:t> </a:t>
            </a:r>
            <a:r>
              <a:rPr lang="pt-PT" altLang="pt-PT" dirty="0" err="1"/>
              <a:t>towards</a:t>
            </a:r>
            <a:r>
              <a:rPr lang="pt-PT" altLang="pt-PT" dirty="0"/>
              <a:t> </a:t>
            </a:r>
            <a:r>
              <a:rPr lang="pt-PT" altLang="pt-PT" dirty="0" err="1"/>
              <a:t>the</a:t>
            </a:r>
            <a:r>
              <a:rPr lang="pt-PT" altLang="pt-PT" dirty="0"/>
              <a:t> </a:t>
            </a:r>
            <a:r>
              <a:rPr lang="pt-PT" altLang="pt-PT" dirty="0" err="1"/>
              <a:t>middle</a:t>
            </a:r>
            <a:r>
              <a:rPr lang="pt-PT" altLang="pt-PT" dirty="0"/>
              <a:t>. </a:t>
            </a:r>
            <a:r>
              <a:rPr lang="pt-PT" altLang="pt-PT" dirty="0" err="1"/>
              <a:t>Longer</a:t>
            </a:r>
            <a:r>
              <a:rPr lang="pt-PT" altLang="pt-PT" dirty="0"/>
              <a:t> </a:t>
            </a:r>
            <a:r>
              <a:rPr lang="pt-PT" altLang="pt-PT" dirty="0" err="1"/>
              <a:t>arrows</a:t>
            </a:r>
            <a:r>
              <a:rPr lang="pt-PT" altLang="pt-PT" dirty="0"/>
              <a:t> </a:t>
            </a:r>
            <a:r>
              <a:rPr lang="pt-PT" altLang="pt-PT" dirty="0" err="1"/>
              <a:t>indicate</a:t>
            </a:r>
            <a:r>
              <a:rPr lang="pt-PT" altLang="pt-PT" dirty="0"/>
              <a:t> </a:t>
            </a:r>
            <a:r>
              <a:rPr lang="pt-PT" altLang="pt-PT" dirty="0" err="1"/>
              <a:t>stronger</a:t>
            </a:r>
            <a:r>
              <a:rPr lang="pt-PT" altLang="pt-PT" dirty="0"/>
              <a:t> forces. </a:t>
            </a:r>
            <a:r>
              <a:rPr lang="pt-PT" altLang="pt-PT" dirty="0" err="1"/>
              <a:t>The</a:t>
            </a:r>
            <a:r>
              <a:rPr lang="pt-PT" altLang="pt-PT" dirty="0"/>
              <a:t> </a:t>
            </a:r>
            <a:r>
              <a:rPr lang="pt-PT" altLang="pt-PT" dirty="0" err="1"/>
              <a:t>idea</a:t>
            </a:r>
            <a:r>
              <a:rPr lang="pt-PT" altLang="pt-PT" dirty="0"/>
              <a:t> </a:t>
            </a:r>
            <a:r>
              <a:rPr lang="pt-PT" altLang="pt-PT" dirty="0" err="1"/>
              <a:t>is</a:t>
            </a:r>
            <a:r>
              <a:rPr lang="pt-PT" altLang="pt-PT" dirty="0"/>
              <a:t> to </a:t>
            </a:r>
            <a:r>
              <a:rPr lang="pt-PT" altLang="pt-PT" dirty="0" err="1"/>
              <a:t>understand</a:t>
            </a:r>
            <a:r>
              <a:rPr lang="pt-PT" altLang="pt-PT" dirty="0"/>
              <a:t>, </a:t>
            </a:r>
            <a:r>
              <a:rPr lang="pt-PT" altLang="pt-PT" dirty="0" err="1"/>
              <a:t>and</a:t>
            </a:r>
            <a:r>
              <a:rPr lang="pt-PT" altLang="pt-PT" dirty="0"/>
              <a:t> to </a:t>
            </a:r>
            <a:r>
              <a:rPr lang="pt-PT" altLang="pt-PT" dirty="0" err="1"/>
              <a:t>make</a:t>
            </a:r>
            <a:r>
              <a:rPr lang="pt-PT" altLang="pt-PT" dirty="0"/>
              <a:t> </a:t>
            </a:r>
            <a:r>
              <a:rPr lang="pt-PT" altLang="pt-PT" dirty="0" err="1"/>
              <a:t>explicit</a:t>
            </a:r>
            <a:r>
              <a:rPr lang="pt-PT" altLang="pt-PT" dirty="0"/>
              <a:t>, </a:t>
            </a:r>
            <a:r>
              <a:rPr lang="pt-PT" altLang="pt-PT" dirty="0" err="1"/>
              <a:t>all</a:t>
            </a:r>
            <a:r>
              <a:rPr lang="pt-PT" altLang="pt-PT" dirty="0"/>
              <a:t> </a:t>
            </a:r>
            <a:r>
              <a:rPr lang="pt-PT" altLang="pt-PT" dirty="0" err="1"/>
              <a:t>the</a:t>
            </a:r>
            <a:r>
              <a:rPr lang="pt-PT" altLang="pt-PT" dirty="0"/>
              <a:t> forces </a:t>
            </a:r>
            <a:r>
              <a:rPr lang="pt-PT" altLang="pt-PT" dirty="0" err="1"/>
              <a:t>acting</a:t>
            </a:r>
            <a:r>
              <a:rPr lang="pt-PT" altLang="pt-PT" dirty="0"/>
              <a:t> </a:t>
            </a:r>
            <a:r>
              <a:rPr lang="pt-PT" altLang="pt-PT" dirty="0" err="1"/>
              <a:t>on</a:t>
            </a:r>
            <a:r>
              <a:rPr lang="pt-PT" altLang="pt-PT" dirty="0"/>
              <a:t> a </a:t>
            </a:r>
            <a:r>
              <a:rPr lang="pt-PT" altLang="pt-PT" dirty="0" err="1"/>
              <a:t>given</a:t>
            </a:r>
            <a:r>
              <a:rPr lang="pt-PT" altLang="pt-PT" dirty="0"/>
              <a:t> </a:t>
            </a:r>
            <a:r>
              <a:rPr lang="pt-PT" altLang="pt-PT" dirty="0" err="1"/>
              <a:t>issue</a:t>
            </a:r>
            <a:r>
              <a:rPr lang="pt-PT" altLang="pt-PT" dirty="0"/>
              <a:t>.</a:t>
            </a:r>
          </a:p>
        </p:txBody>
      </p:sp>
    </p:spTree>
    <p:extLst>
      <p:ext uri="{BB962C8B-B14F-4D97-AF65-F5344CB8AC3E}">
        <p14:creationId xmlns:p14="http://schemas.microsoft.com/office/powerpoint/2010/main" val="203756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smtClean="0">
                <a:ea typeface="ＭＳ Ｐゴシック" charset="-128"/>
              </a:rPr>
              <a:t>Beckhard-Harris</a:t>
            </a:r>
            <a:r>
              <a:rPr lang="pt-PT" altLang="ja-JP" sz="4000" b="1" dirty="0" smtClean="0">
                <a:ea typeface="ＭＳ Ｐゴシック" charset="-128"/>
              </a:rPr>
              <a:t>) </a:t>
            </a:r>
            <a:r>
              <a:rPr lang="pt-PT" altLang="ja-JP" sz="4000" b="1" dirty="0" err="1" smtClean="0">
                <a:ea typeface="ＭＳ Ｐゴシック" charset="-128"/>
              </a:rPr>
              <a:t>Change</a:t>
            </a:r>
            <a:r>
              <a:rPr lang="pt-PT" altLang="ja-JP" sz="4000" b="1" dirty="0" smtClean="0">
                <a:ea typeface="ＭＳ Ｐゴシック" charset="-128"/>
              </a:rPr>
              <a:t> </a:t>
            </a:r>
            <a:r>
              <a:rPr lang="pt-PT" altLang="ja-JP" sz="4000" b="1" dirty="0" err="1">
                <a:ea typeface="ＭＳ Ｐゴシック" charset="-128"/>
              </a:rPr>
              <a:t>Equation</a:t>
            </a:r>
            <a:endParaRPr lang="pt-PT" sz="4000" b="1" dirty="0"/>
          </a:p>
        </p:txBody>
      </p:sp>
      <p:sp>
        <p:nvSpPr>
          <p:cNvPr id="58371" name="Rectangle 3"/>
          <p:cNvSpPr>
            <a:spLocks noGrp="1" noChangeArrowheads="1"/>
          </p:cNvSpPr>
          <p:nvPr>
            <p:ph type="body" idx="1"/>
          </p:nvPr>
        </p:nvSpPr>
        <p:spPr/>
        <p:txBody>
          <a:bodyPr>
            <a:normAutofit/>
          </a:bodyPr>
          <a:lstStyle/>
          <a:p>
            <a:pPr algn="just" eaLnBrk="1" hangingPunct="1">
              <a:lnSpc>
                <a:spcPct val="80000"/>
              </a:lnSpc>
            </a:pPr>
            <a:r>
              <a:rPr lang="pt-PT" altLang="pt-PT" sz="2400" b="1" dirty="0"/>
              <a:t>Formula </a:t>
            </a:r>
            <a:r>
              <a:rPr lang="pt-PT" altLang="pt-PT" sz="2400" b="1" dirty="0" err="1"/>
              <a:t>of</a:t>
            </a:r>
            <a:r>
              <a:rPr lang="pt-PT" altLang="pt-PT" sz="2400" b="1" dirty="0"/>
              <a:t> </a:t>
            </a:r>
            <a:r>
              <a:rPr lang="pt-PT" altLang="pt-PT" sz="2400" b="1" dirty="0" err="1"/>
              <a:t>the</a:t>
            </a:r>
            <a:r>
              <a:rPr lang="pt-PT" altLang="pt-PT" sz="2400" b="1" dirty="0"/>
              <a:t> </a:t>
            </a:r>
            <a:r>
              <a:rPr lang="pt-PT" altLang="pt-PT" sz="2400" b="1" dirty="0" err="1"/>
              <a:t>Change</a:t>
            </a:r>
            <a:r>
              <a:rPr lang="pt-PT" altLang="pt-PT" sz="2400" b="1" dirty="0"/>
              <a:t> </a:t>
            </a:r>
            <a:r>
              <a:rPr lang="pt-PT" altLang="pt-PT" sz="2400" b="1" dirty="0" err="1"/>
              <a:t>Equation</a:t>
            </a:r>
            <a:endParaRPr lang="pt-PT" altLang="pt-PT" sz="2400" b="1" dirty="0"/>
          </a:p>
          <a:p>
            <a:pPr algn="just" eaLnBrk="1" hangingPunct="1">
              <a:lnSpc>
                <a:spcPct val="80000"/>
              </a:lnSpc>
            </a:pPr>
            <a:r>
              <a:rPr lang="pt-PT" altLang="pt-PT" sz="2400" dirty="0" err="1"/>
              <a:t>The</a:t>
            </a:r>
            <a:r>
              <a:rPr lang="pt-PT" altLang="pt-PT" sz="2400" dirty="0"/>
              <a:t> </a:t>
            </a:r>
            <a:r>
              <a:rPr lang="pt-PT" altLang="pt-PT" sz="2400" dirty="0" err="1"/>
              <a:t>Change</a:t>
            </a:r>
            <a:r>
              <a:rPr lang="pt-PT" altLang="pt-PT" sz="2400" dirty="0"/>
              <a:t> </a:t>
            </a:r>
            <a:r>
              <a:rPr lang="pt-PT" altLang="pt-PT" sz="2400" dirty="0" err="1"/>
              <a:t>Model</a:t>
            </a:r>
            <a:r>
              <a:rPr lang="pt-PT" altLang="pt-PT" sz="2400" dirty="0"/>
              <a:t> Formula (</a:t>
            </a:r>
            <a:r>
              <a:rPr lang="pt-PT" altLang="pt-PT" sz="2400" dirty="0" err="1"/>
              <a:t>Change</a:t>
            </a:r>
            <a:r>
              <a:rPr lang="pt-PT" altLang="pt-PT" sz="2400" dirty="0"/>
              <a:t> </a:t>
            </a:r>
            <a:r>
              <a:rPr lang="pt-PT" altLang="pt-PT" sz="2400" dirty="0" err="1"/>
              <a:t>Equation</a:t>
            </a:r>
            <a:r>
              <a:rPr lang="pt-PT" altLang="pt-PT" sz="2400" dirty="0"/>
              <a:t>) </a:t>
            </a:r>
            <a:r>
              <a:rPr lang="pt-PT" altLang="pt-PT" sz="2400" dirty="0" err="1"/>
              <a:t>is</a:t>
            </a:r>
            <a:r>
              <a:rPr lang="pt-PT" altLang="pt-PT" sz="2400" dirty="0"/>
              <a:t>: </a:t>
            </a:r>
            <a:r>
              <a:rPr lang="pt-PT" altLang="pt-PT" sz="2400" dirty="0" smtClean="0"/>
              <a:t>D</a:t>
            </a:r>
            <a:r>
              <a:rPr lang="pt-PT" altLang="pt-PT" sz="2400" dirty="0"/>
              <a:t>  x  V  x  F  &gt;  R</a:t>
            </a:r>
          </a:p>
          <a:p>
            <a:pPr algn="just">
              <a:lnSpc>
                <a:spcPct val="80000"/>
              </a:lnSpc>
            </a:pPr>
            <a:r>
              <a:rPr lang="pt-PT" altLang="pt-PT" sz="2400" dirty="0"/>
              <a:t> </a:t>
            </a:r>
            <a:r>
              <a:rPr lang="pt-PT" altLang="pt-PT" sz="2400" dirty="0" err="1" smtClean="0"/>
              <a:t>Dissatisfaction</a:t>
            </a:r>
            <a:r>
              <a:rPr lang="pt-PT" altLang="pt-PT" sz="2400" dirty="0"/>
              <a:t>  x  </a:t>
            </a:r>
            <a:r>
              <a:rPr lang="pt-PT" altLang="pt-PT" sz="2400" dirty="0" err="1"/>
              <a:t>Vision</a:t>
            </a:r>
            <a:r>
              <a:rPr lang="pt-PT" altLang="pt-PT" sz="2400" dirty="0"/>
              <a:t>  x  </a:t>
            </a:r>
            <a:r>
              <a:rPr lang="pt-PT" altLang="pt-PT" sz="2400" dirty="0" err="1"/>
              <a:t>First</a:t>
            </a:r>
            <a:r>
              <a:rPr lang="pt-PT" altLang="pt-PT" sz="2400" dirty="0"/>
              <a:t> Steps  &gt;  </a:t>
            </a:r>
            <a:r>
              <a:rPr lang="pt-PT" altLang="pt-PT" sz="2400" dirty="0" err="1"/>
              <a:t>Resistance</a:t>
            </a:r>
            <a:r>
              <a:rPr lang="pt-PT" altLang="pt-PT" sz="2400" dirty="0"/>
              <a:t> to </a:t>
            </a:r>
            <a:r>
              <a:rPr lang="pt-PT" altLang="pt-PT" sz="2400" dirty="0" err="1"/>
              <a:t>Change</a:t>
            </a:r>
            <a:r>
              <a:rPr lang="pt-PT" altLang="pt-PT" sz="2400" dirty="0"/>
              <a:t> </a:t>
            </a:r>
          </a:p>
          <a:p>
            <a:pPr algn="just" eaLnBrk="1" hangingPunct="1">
              <a:lnSpc>
                <a:spcPct val="80000"/>
              </a:lnSpc>
            </a:pPr>
            <a:r>
              <a:rPr lang="pt-PT" altLang="pt-PT" sz="2400" b="1" dirty="0" err="1" smtClean="0"/>
              <a:t>Three</a:t>
            </a:r>
            <a:r>
              <a:rPr lang="pt-PT" altLang="pt-PT" sz="2400" b="1" dirty="0" smtClean="0"/>
              <a:t> </a:t>
            </a:r>
            <a:r>
              <a:rPr lang="pt-PT" altLang="pt-PT" sz="2400" b="1" dirty="0" err="1"/>
              <a:t>components</a:t>
            </a:r>
            <a:r>
              <a:rPr lang="pt-PT" altLang="pt-PT" sz="2400" b="1" dirty="0"/>
              <a:t> </a:t>
            </a:r>
            <a:r>
              <a:rPr lang="pt-PT" altLang="pt-PT" sz="2400" b="1" dirty="0" err="1"/>
              <a:t>of</a:t>
            </a:r>
            <a:r>
              <a:rPr lang="pt-PT" altLang="pt-PT" sz="2400" b="1" dirty="0"/>
              <a:t> </a:t>
            </a:r>
            <a:r>
              <a:rPr lang="pt-PT" altLang="pt-PT" sz="2400" b="1" dirty="0" err="1"/>
              <a:t>overcoming</a:t>
            </a:r>
            <a:r>
              <a:rPr lang="pt-PT" altLang="pt-PT" sz="2400" b="1" dirty="0"/>
              <a:t> </a:t>
            </a:r>
            <a:r>
              <a:rPr lang="pt-PT" altLang="pt-PT" sz="2400" b="1" dirty="0" err="1"/>
              <a:t>resistance</a:t>
            </a:r>
            <a:endParaRPr lang="pt-PT" altLang="pt-PT" sz="2400" b="1" dirty="0"/>
          </a:p>
          <a:p>
            <a:pPr algn="just" eaLnBrk="1" hangingPunct="1">
              <a:lnSpc>
                <a:spcPct val="80000"/>
              </a:lnSpc>
            </a:pPr>
            <a:r>
              <a:rPr lang="pt-PT" altLang="pt-PT" sz="2400" dirty="0" err="1"/>
              <a:t>The</a:t>
            </a:r>
            <a:r>
              <a:rPr lang="pt-PT" altLang="pt-PT" sz="2400" dirty="0"/>
              <a:t> </a:t>
            </a:r>
            <a:r>
              <a:rPr lang="pt-PT" altLang="pt-PT" sz="2400" dirty="0" err="1"/>
              <a:t>Change</a:t>
            </a:r>
            <a:r>
              <a:rPr lang="pt-PT" altLang="pt-PT" sz="2400" dirty="0"/>
              <a:t> </a:t>
            </a:r>
            <a:r>
              <a:rPr lang="pt-PT" altLang="pt-PT" sz="2400" dirty="0" err="1"/>
              <a:t>Equation</a:t>
            </a:r>
            <a:r>
              <a:rPr lang="pt-PT" altLang="pt-PT" sz="2400" dirty="0"/>
              <a:t> can </a:t>
            </a:r>
            <a:r>
              <a:rPr lang="pt-PT" altLang="pt-PT" sz="2400" dirty="0" err="1"/>
              <a:t>help</a:t>
            </a:r>
            <a:r>
              <a:rPr lang="pt-PT" altLang="pt-PT" sz="2400" dirty="0"/>
              <a:t> </a:t>
            </a:r>
            <a:r>
              <a:rPr lang="pt-PT" altLang="pt-PT" sz="2400" dirty="0" err="1"/>
              <a:t>one</a:t>
            </a:r>
            <a:r>
              <a:rPr lang="pt-PT" altLang="pt-PT" sz="2400" dirty="0"/>
              <a:t> </a:t>
            </a:r>
            <a:r>
              <a:rPr lang="pt-PT" altLang="pt-PT" sz="2400" dirty="0" err="1"/>
              <a:t>understand</a:t>
            </a:r>
            <a:r>
              <a:rPr lang="pt-PT" altLang="pt-PT" sz="2400" dirty="0"/>
              <a:t> </a:t>
            </a:r>
            <a:r>
              <a:rPr lang="pt-PT" altLang="pt-PT" sz="2400" dirty="0" err="1"/>
              <a:t>that</a:t>
            </a:r>
            <a:r>
              <a:rPr lang="pt-PT" altLang="pt-PT" sz="2400" dirty="0"/>
              <a:t> </a:t>
            </a:r>
            <a:r>
              <a:rPr lang="pt-PT" altLang="pt-PT" sz="2400" b="1" dirty="0" err="1"/>
              <a:t>all</a:t>
            </a:r>
            <a:r>
              <a:rPr lang="pt-PT" altLang="pt-PT" sz="2400" b="1" dirty="0"/>
              <a:t> </a:t>
            </a:r>
            <a:r>
              <a:rPr lang="pt-PT" altLang="pt-PT" sz="2400" b="1" dirty="0" err="1"/>
              <a:t>three</a:t>
            </a:r>
            <a:r>
              <a:rPr lang="pt-PT" altLang="pt-PT" sz="2400" b="1" dirty="0"/>
              <a:t> </a:t>
            </a:r>
            <a:r>
              <a:rPr lang="pt-PT" altLang="pt-PT" sz="2400" b="1" dirty="0" err="1"/>
              <a:t>components</a:t>
            </a:r>
            <a:r>
              <a:rPr lang="pt-PT" altLang="pt-PT" sz="2400" dirty="0"/>
              <a:t> must </a:t>
            </a:r>
            <a:r>
              <a:rPr lang="pt-PT" altLang="pt-PT" sz="2400" dirty="0" err="1"/>
              <a:t>be</a:t>
            </a:r>
            <a:r>
              <a:rPr lang="pt-PT" altLang="pt-PT" sz="2400" dirty="0"/>
              <a:t> </a:t>
            </a:r>
            <a:r>
              <a:rPr lang="pt-PT" altLang="pt-PT" sz="2400" dirty="0" err="1"/>
              <a:t>present</a:t>
            </a:r>
            <a:r>
              <a:rPr lang="pt-PT" altLang="pt-PT" sz="2400" dirty="0"/>
              <a:t> to </a:t>
            </a:r>
            <a:r>
              <a:rPr lang="pt-PT" altLang="pt-PT" sz="2400" dirty="0" err="1"/>
              <a:t>overcome</a:t>
            </a:r>
            <a:r>
              <a:rPr lang="pt-PT" altLang="pt-PT" sz="2400" dirty="0"/>
              <a:t> </a:t>
            </a:r>
            <a:r>
              <a:rPr lang="pt-PT" altLang="pt-PT" sz="2400" dirty="0" err="1"/>
              <a:t>the</a:t>
            </a:r>
            <a:r>
              <a:rPr lang="pt-PT" altLang="pt-PT" sz="2400" dirty="0"/>
              <a:t> </a:t>
            </a:r>
            <a:r>
              <a:rPr lang="pt-PT" altLang="pt-PT" sz="2400" dirty="0" err="1"/>
              <a:t>resistance</a:t>
            </a:r>
            <a:r>
              <a:rPr lang="pt-PT" altLang="pt-PT" sz="2400" dirty="0"/>
              <a:t> to </a:t>
            </a:r>
            <a:r>
              <a:rPr lang="pt-PT" altLang="pt-PT" sz="2400" dirty="0" err="1"/>
              <a:t>change</a:t>
            </a:r>
            <a:r>
              <a:rPr lang="pt-PT" altLang="pt-PT" sz="2400" dirty="0"/>
              <a:t> in </a:t>
            </a:r>
            <a:r>
              <a:rPr lang="pt-PT" altLang="pt-PT" sz="2400" dirty="0" err="1"/>
              <a:t>an</a:t>
            </a:r>
            <a:r>
              <a:rPr lang="pt-PT" altLang="pt-PT" sz="2400" dirty="0"/>
              <a:t> </a:t>
            </a:r>
            <a:r>
              <a:rPr lang="pt-PT" altLang="pt-PT" sz="2400" dirty="0" err="1"/>
              <a:t>organization</a:t>
            </a:r>
            <a:r>
              <a:rPr lang="pt-PT" altLang="pt-PT" sz="2400" dirty="0"/>
              <a:t>: </a:t>
            </a:r>
          </a:p>
          <a:p>
            <a:pPr algn="just" eaLnBrk="1" hangingPunct="1">
              <a:lnSpc>
                <a:spcPct val="80000"/>
              </a:lnSpc>
            </a:pPr>
            <a:r>
              <a:rPr lang="pt-PT" altLang="pt-PT" sz="2400" dirty="0" err="1"/>
              <a:t>Dissatisfaction</a:t>
            </a:r>
            <a:r>
              <a:rPr lang="pt-PT" altLang="pt-PT" sz="2400" dirty="0"/>
              <a:t> </a:t>
            </a:r>
            <a:r>
              <a:rPr lang="pt-PT" altLang="pt-PT" sz="2400" dirty="0" err="1"/>
              <a:t>with</a:t>
            </a:r>
            <a:r>
              <a:rPr lang="pt-PT" altLang="pt-PT" sz="2400" dirty="0"/>
              <a:t> </a:t>
            </a:r>
            <a:r>
              <a:rPr lang="pt-PT" altLang="pt-PT" sz="2400" dirty="0" err="1"/>
              <a:t>the</a:t>
            </a:r>
            <a:r>
              <a:rPr lang="pt-PT" altLang="pt-PT" sz="2400" dirty="0"/>
              <a:t> </a:t>
            </a:r>
            <a:r>
              <a:rPr lang="pt-PT" altLang="pt-PT" sz="2400" dirty="0" err="1"/>
              <a:t>present</a:t>
            </a:r>
            <a:r>
              <a:rPr lang="pt-PT" altLang="pt-PT" sz="2400" dirty="0"/>
              <a:t> </a:t>
            </a:r>
            <a:r>
              <a:rPr lang="pt-PT" altLang="pt-PT" sz="2400" dirty="0" err="1"/>
              <a:t>situation</a:t>
            </a:r>
            <a:r>
              <a:rPr lang="pt-PT" altLang="pt-PT" sz="2400" dirty="0"/>
              <a:t>, </a:t>
            </a:r>
          </a:p>
          <a:p>
            <a:pPr algn="just" eaLnBrk="1" hangingPunct="1">
              <a:lnSpc>
                <a:spcPct val="80000"/>
              </a:lnSpc>
            </a:pPr>
            <a:r>
              <a:rPr lang="pt-PT" altLang="pt-PT" sz="2400" dirty="0" err="1"/>
              <a:t>Vision</a:t>
            </a:r>
            <a:r>
              <a:rPr lang="pt-PT" altLang="pt-PT" sz="2400" dirty="0"/>
              <a:t> </a:t>
            </a:r>
            <a:r>
              <a:rPr lang="pt-PT" altLang="pt-PT" sz="2400" dirty="0" err="1"/>
              <a:t>of</a:t>
            </a:r>
            <a:r>
              <a:rPr lang="pt-PT" altLang="pt-PT" sz="2400" dirty="0"/>
              <a:t> </a:t>
            </a:r>
            <a:r>
              <a:rPr lang="pt-PT" altLang="pt-PT" sz="2400" dirty="0" err="1"/>
              <a:t>what</a:t>
            </a:r>
            <a:r>
              <a:rPr lang="pt-PT" altLang="pt-PT" sz="2400" dirty="0"/>
              <a:t> </a:t>
            </a:r>
            <a:r>
              <a:rPr lang="pt-PT" altLang="pt-PT" sz="2400" dirty="0" err="1"/>
              <a:t>is</a:t>
            </a:r>
            <a:r>
              <a:rPr lang="pt-PT" altLang="pt-PT" sz="2400" dirty="0"/>
              <a:t> </a:t>
            </a:r>
            <a:r>
              <a:rPr lang="pt-PT" altLang="pt-PT" sz="2400" dirty="0" err="1"/>
              <a:t>possible</a:t>
            </a:r>
            <a:r>
              <a:rPr lang="pt-PT" altLang="pt-PT" sz="2400" dirty="0"/>
              <a:t> in </a:t>
            </a:r>
            <a:r>
              <a:rPr lang="pt-PT" altLang="pt-PT" sz="2400" dirty="0" err="1"/>
              <a:t>the</a:t>
            </a:r>
            <a:r>
              <a:rPr lang="pt-PT" altLang="pt-PT" sz="2400" dirty="0"/>
              <a:t> future, </a:t>
            </a:r>
            <a:r>
              <a:rPr lang="pt-PT" altLang="pt-PT" sz="2400" dirty="0" err="1"/>
              <a:t>and</a:t>
            </a:r>
            <a:r>
              <a:rPr lang="pt-PT" altLang="pt-PT" sz="2400" dirty="0"/>
              <a:t> </a:t>
            </a:r>
          </a:p>
          <a:p>
            <a:pPr algn="just" eaLnBrk="1" hangingPunct="1">
              <a:lnSpc>
                <a:spcPct val="80000"/>
              </a:lnSpc>
            </a:pPr>
            <a:r>
              <a:rPr lang="pt-PT" altLang="pt-PT" sz="2400" dirty="0" err="1"/>
              <a:t>Achievable</a:t>
            </a:r>
            <a:r>
              <a:rPr lang="pt-PT" altLang="pt-PT" sz="2400" dirty="0"/>
              <a:t> </a:t>
            </a:r>
            <a:r>
              <a:rPr lang="pt-PT" altLang="pt-PT" sz="2400" dirty="0" err="1"/>
              <a:t>first</a:t>
            </a:r>
            <a:r>
              <a:rPr lang="pt-PT" altLang="pt-PT" sz="2400" dirty="0"/>
              <a:t> steps </a:t>
            </a:r>
            <a:r>
              <a:rPr lang="pt-PT" altLang="pt-PT" sz="2400" dirty="0" err="1"/>
              <a:t>towards</a:t>
            </a:r>
            <a:r>
              <a:rPr lang="pt-PT" altLang="pt-PT" sz="2400" dirty="0"/>
              <a:t> </a:t>
            </a:r>
            <a:r>
              <a:rPr lang="pt-PT" altLang="pt-PT" sz="2400" dirty="0" err="1"/>
              <a:t>reaching</a:t>
            </a:r>
            <a:r>
              <a:rPr lang="pt-PT" altLang="pt-PT" sz="2400" dirty="0"/>
              <a:t> </a:t>
            </a:r>
            <a:r>
              <a:rPr lang="pt-PT" altLang="pt-PT" sz="2400" dirty="0" err="1"/>
              <a:t>this</a:t>
            </a:r>
            <a:r>
              <a:rPr lang="pt-PT" altLang="pt-PT" sz="2400" dirty="0"/>
              <a:t> </a:t>
            </a:r>
            <a:r>
              <a:rPr lang="pt-PT" altLang="pt-PT" sz="2400" dirty="0" err="1"/>
              <a:t>vision</a:t>
            </a:r>
            <a:r>
              <a:rPr lang="pt-PT" altLang="pt-PT" sz="2400" dirty="0"/>
              <a:t>. </a:t>
            </a:r>
          </a:p>
          <a:p>
            <a:pPr algn="just" eaLnBrk="1" hangingPunct="1">
              <a:lnSpc>
                <a:spcPct val="80000"/>
              </a:lnSpc>
            </a:pPr>
            <a:r>
              <a:rPr lang="pt-PT" altLang="pt-PT" sz="2400" dirty="0" err="1"/>
              <a:t>If</a:t>
            </a:r>
            <a:r>
              <a:rPr lang="pt-PT" altLang="pt-PT" sz="2400" dirty="0"/>
              <a:t> </a:t>
            </a:r>
            <a:r>
              <a:rPr lang="pt-PT" altLang="pt-PT" sz="2400" dirty="0" err="1"/>
              <a:t>any</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three</a:t>
            </a:r>
            <a:r>
              <a:rPr lang="pt-PT" altLang="pt-PT" sz="2400" dirty="0"/>
              <a:t> </a:t>
            </a:r>
            <a:r>
              <a:rPr lang="pt-PT" altLang="pt-PT" sz="2400" dirty="0" err="1"/>
              <a:t>is</a:t>
            </a:r>
            <a:r>
              <a:rPr lang="pt-PT" altLang="pt-PT" sz="2400" dirty="0"/>
              <a:t> zero </a:t>
            </a:r>
            <a:r>
              <a:rPr lang="pt-PT" altLang="pt-PT" sz="2400" dirty="0" err="1"/>
              <a:t>or</a:t>
            </a:r>
            <a:r>
              <a:rPr lang="pt-PT" altLang="pt-PT" sz="2400" dirty="0"/>
              <a:t> </a:t>
            </a:r>
            <a:r>
              <a:rPr lang="pt-PT" altLang="pt-PT" sz="2400" dirty="0" err="1"/>
              <a:t>near</a:t>
            </a:r>
            <a:r>
              <a:rPr lang="pt-PT" altLang="pt-PT" sz="2400" dirty="0"/>
              <a:t> zero, </a:t>
            </a:r>
            <a:r>
              <a:rPr lang="pt-PT" altLang="pt-PT" sz="2400" dirty="0" err="1"/>
              <a:t>the</a:t>
            </a:r>
            <a:r>
              <a:rPr lang="pt-PT" altLang="pt-PT" sz="2400" dirty="0"/>
              <a:t> </a:t>
            </a:r>
            <a:r>
              <a:rPr lang="pt-PT" altLang="pt-PT" sz="2400" dirty="0" err="1"/>
              <a:t>product</a:t>
            </a:r>
            <a:r>
              <a:rPr lang="pt-PT" altLang="pt-PT" sz="2400" dirty="0"/>
              <a:t> </a:t>
            </a:r>
            <a:r>
              <a:rPr lang="pt-PT" altLang="pt-PT" sz="2400" dirty="0" err="1"/>
              <a:t>will</a:t>
            </a:r>
            <a:r>
              <a:rPr lang="pt-PT" altLang="pt-PT" sz="2400" dirty="0"/>
              <a:t> </a:t>
            </a:r>
            <a:r>
              <a:rPr lang="pt-PT" altLang="pt-PT" sz="2400" dirty="0" err="1"/>
              <a:t>also</a:t>
            </a:r>
            <a:r>
              <a:rPr lang="pt-PT" altLang="pt-PT" sz="2400" dirty="0"/>
              <a:t> </a:t>
            </a:r>
            <a:r>
              <a:rPr lang="pt-PT" altLang="pt-PT" sz="2400" dirty="0" err="1"/>
              <a:t>be</a:t>
            </a:r>
            <a:r>
              <a:rPr lang="pt-PT" altLang="pt-PT" sz="2400" dirty="0"/>
              <a:t> zero </a:t>
            </a:r>
            <a:r>
              <a:rPr lang="pt-PT" altLang="pt-PT" sz="2400" dirty="0" err="1"/>
              <a:t>or</a:t>
            </a:r>
            <a:r>
              <a:rPr lang="pt-PT" altLang="pt-PT" sz="2400" dirty="0"/>
              <a:t> </a:t>
            </a:r>
            <a:r>
              <a:rPr lang="pt-PT" altLang="pt-PT" sz="2400" dirty="0" err="1"/>
              <a:t>near</a:t>
            </a:r>
            <a:r>
              <a:rPr lang="pt-PT" altLang="pt-PT" sz="2400" dirty="0"/>
              <a:t> zero </a:t>
            </a:r>
            <a:r>
              <a:rPr lang="pt-PT" altLang="pt-PT" sz="2400" dirty="0" err="1"/>
              <a:t>and</a:t>
            </a:r>
            <a:r>
              <a:rPr lang="pt-PT" altLang="pt-PT" sz="2400" dirty="0"/>
              <a:t> </a:t>
            </a:r>
            <a:r>
              <a:rPr lang="pt-PT" altLang="pt-PT" sz="2400" dirty="0" err="1"/>
              <a:t>the</a:t>
            </a:r>
            <a:r>
              <a:rPr lang="pt-PT" altLang="pt-PT" sz="2400" dirty="0"/>
              <a:t> </a:t>
            </a:r>
            <a:r>
              <a:rPr lang="pt-PT" altLang="pt-PT" sz="2400" dirty="0" err="1"/>
              <a:t>resistance</a:t>
            </a:r>
            <a:r>
              <a:rPr lang="pt-PT" altLang="pt-PT" sz="2400" dirty="0"/>
              <a:t> to </a:t>
            </a:r>
            <a:r>
              <a:rPr lang="pt-PT" altLang="pt-PT" sz="2400" dirty="0" err="1"/>
              <a:t>change</a:t>
            </a:r>
            <a:r>
              <a:rPr lang="pt-PT" altLang="pt-PT" sz="2400" dirty="0"/>
              <a:t> </a:t>
            </a:r>
            <a:r>
              <a:rPr lang="pt-PT" altLang="pt-PT" sz="2400" dirty="0" err="1"/>
              <a:t>will</a:t>
            </a:r>
            <a:r>
              <a:rPr lang="pt-PT" altLang="pt-PT" sz="2400" dirty="0"/>
              <a:t> </a:t>
            </a:r>
            <a:r>
              <a:rPr lang="pt-PT" altLang="pt-PT" sz="2400" dirty="0" err="1"/>
              <a:t>dominate</a:t>
            </a:r>
            <a:r>
              <a:rPr lang="pt-PT" altLang="pt-PT" sz="2400" dirty="0"/>
              <a:t>. </a:t>
            </a:r>
          </a:p>
        </p:txBody>
      </p:sp>
    </p:spTree>
    <p:extLst>
      <p:ext uri="{BB962C8B-B14F-4D97-AF65-F5344CB8AC3E}">
        <p14:creationId xmlns:p14="http://schemas.microsoft.com/office/powerpoint/2010/main" val="3989629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Acquisition</a:t>
            </a:r>
            <a:r>
              <a:rPr lang="pt-PT" altLang="ja-JP" sz="4000" b="1" dirty="0">
                <a:ea typeface="ＭＳ Ｐゴシック" charset="-128"/>
              </a:rPr>
              <a:t> </a:t>
            </a:r>
            <a:r>
              <a:rPr lang="pt-PT" altLang="ja-JP" sz="4000" b="1" dirty="0" err="1">
                <a:ea typeface="ＭＳ Ｐゴシック" charset="-128"/>
              </a:rPr>
              <a:t>Integration</a:t>
            </a:r>
            <a:r>
              <a:rPr lang="pt-PT" altLang="ja-JP" sz="4000" b="1" dirty="0">
                <a:ea typeface="ＭＳ Ｐゴシック" charset="-128"/>
              </a:rPr>
              <a:t> </a:t>
            </a:r>
            <a:r>
              <a:rPr lang="pt-PT" altLang="ja-JP" sz="4000" b="1" dirty="0" err="1">
                <a:ea typeface="ＭＳ Ｐゴシック" charset="-128"/>
              </a:rPr>
              <a:t>Approaches</a:t>
            </a:r>
            <a:r>
              <a:rPr lang="pt-PT" altLang="ja-JP" sz="4000" b="1" dirty="0">
                <a:ea typeface="ＭＳ Ｐゴシック" charset="-128"/>
              </a:rPr>
              <a:t> </a:t>
            </a:r>
            <a:br>
              <a:rPr lang="pt-PT" altLang="ja-JP" sz="4000" b="1" dirty="0">
                <a:ea typeface="ＭＳ Ｐゴシック" charset="-128"/>
              </a:rPr>
            </a:br>
            <a:r>
              <a:rPr lang="pt-PT" altLang="ja-JP" sz="4000" b="1" dirty="0">
                <a:ea typeface="ＭＳ Ｐゴシック" charset="-128"/>
              </a:rPr>
              <a:t> </a:t>
            </a:r>
            <a:r>
              <a:rPr lang="en-GB" sz="4000" b="1" dirty="0" err="1"/>
              <a:t>Haspeslagh</a:t>
            </a:r>
            <a:r>
              <a:rPr lang="en-GB" sz="4000" b="1" dirty="0"/>
              <a:t> and Jemison </a:t>
            </a:r>
            <a:endParaRPr lang="pt-PT" sz="4000" b="1" dirty="0"/>
          </a:p>
        </p:txBody>
      </p:sp>
      <p:sp>
        <p:nvSpPr>
          <p:cNvPr id="60419" name="Rectangle 3"/>
          <p:cNvSpPr>
            <a:spLocks noGrp="1" noChangeArrowheads="1"/>
          </p:cNvSpPr>
          <p:nvPr>
            <p:ph type="body" idx="1"/>
          </p:nvPr>
        </p:nvSpPr>
        <p:spPr/>
        <p:txBody>
          <a:bodyPr>
            <a:noAutofit/>
          </a:bodyPr>
          <a:lstStyle/>
          <a:p>
            <a:pPr algn="just" eaLnBrk="1" hangingPunct="1">
              <a:lnSpc>
                <a:spcPct val="80000"/>
              </a:lnSpc>
            </a:pPr>
            <a:r>
              <a:rPr lang="en-GB" altLang="pt-PT" dirty="0"/>
              <a:t>The Acquisition Integration Approaches model of Philippe </a:t>
            </a:r>
            <a:r>
              <a:rPr lang="en-GB" altLang="pt-PT" dirty="0" err="1"/>
              <a:t>Haspeslagh</a:t>
            </a:r>
            <a:r>
              <a:rPr lang="en-GB" altLang="pt-PT" dirty="0"/>
              <a:t> and David Jemison provides insight and guidance in </a:t>
            </a:r>
            <a:r>
              <a:rPr lang="en-GB" altLang="pt-PT" b="1" dirty="0"/>
              <a:t>Mergers and Acquisitions </a:t>
            </a:r>
            <a:r>
              <a:rPr lang="en-GB" altLang="pt-PT" dirty="0"/>
              <a:t>on choosing the optimal integration approach. </a:t>
            </a:r>
          </a:p>
          <a:p>
            <a:pPr algn="just" eaLnBrk="1" hangingPunct="1">
              <a:lnSpc>
                <a:spcPct val="80000"/>
              </a:lnSpc>
            </a:pPr>
            <a:r>
              <a:rPr lang="en-GB" altLang="pt-PT" dirty="0" smtClean="0"/>
              <a:t>In </a:t>
            </a:r>
            <a:r>
              <a:rPr lang="en-GB" altLang="pt-PT" dirty="0"/>
              <a:t>Mergers and Acquisitions, the motto often traditionally was: "Make them like us". Or relatively simple criteria were used to choose an approach. Such as the size and quality of the acquired firm.</a:t>
            </a:r>
          </a:p>
          <a:p>
            <a:pPr algn="just" eaLnBrk="1" hangingPunct="1">
              <a:lnSpc>
                <a:spcPct val="80000"/>
              </a:lnSpc>
            </a:pPr>
            <a:r>
              <a:rPr lang="en-GB" altLang="pt-PT" dirty="0" err="1" smtClean="0"/>
              <a:t>Haspeslagh</a:t>
            </a:r>
            <a:r>
              <a:rPr lang="en-GB" altLang="pt-PT" dirty="0" smtClean="0"/>
              <a:t> </a:t>
            </a:r>
            <a:r>
              <a:rPr lang="en-GB" altLang="pt-PT" dirty="0"/>
              <a:t>and Jemison (1990) have stated that the approach, which a company should take towards integration, should be understood by considering two (additional) criteria:</a:t>
            </a:r>
          </a:p>
          <a:p>
            <a:pPr algn="just" eaLnBrk="1" hangingPunct="1">
              <a:lnSpc>
                <a:spcPct val="80000"/>
              </a:lnSpc>
            </a:pPr>
            <a:r>
              <a:rPr lang="en-GB" altLang="pt-PT" dirty="0" smtClean="0"/>
              <a:t>The </a:t>
            </a:r>
            <a:r>
              <a:rPr lang="en-GB" altLang="pt-PT" dirty="0"/>
              <a:t>need for </a:t>
            </a:r>
            <a:r>
              <a:rPr lang="en-GB" altLang="pt-PT" b="1" dirty="0"/>
              <a:t>strategic interdependence</a:t>
            </a:r>
            <a:r>
              <a:rPr lang="en-GB" altLang="pt-PT" dirty="0"/>
              <a:t>.</a:t>
            </a:r>
            <a:endParaRPr lang="en-GB" altLang="ja-JP" dirty="0">
              <a:ea typeface="ＭＳ Ｐゴシック" panose="020B0600070205080204" pitchFamily="34" charset="-128"/>
            </a:endParaRPr>
          </a:p>
          <a:p>
            <a:pPr algn="just" eaLnBrk="1" hangingPunct="1">
              <a:lnSpc>
                <a:spcPct val="80000"/>
              </a:lnSpc>
            </a:pPr>
            <a:r>
              <a:rPr lang="en-GB" altLang="ja-JP" dirty="0">
                <a:ea typeface="ＭＳ Ｐゴシック" panose="020B0600070205080204" pitchFamily="34" charset="-128"/>
              </a:rPr>
              <a:t>The need for </a:t>
            </a:r>
            <a:r>
              <a:rPr lang="en-GB" altLang="ja-JP" b="1" dirty="0">
                <a:ea typeface="ＭＳ Ｐゴシック" panose="020B0600070205080204" pitchFamily="34" charset="-128"/>
              </a:rPr>
              <a:t>organizational autonomy</a:t>
            </a:r>
            <a:r>
              <a:rPr lang="en-GB" altLang="ja-JP" dirty="0">
                <a:ea typeface="ＭＳ Ｐゴシック" panose="020B0600070205080204" pitchFamily="34" charset="-128"/>
              </a:rPr>
              <a:t>.</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3729215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Acquisition</a:t>
            </a:r>
            <a:r>
              <a:rPr lang="pt-PT" altLang="ja-JP" sz="4000" b="1" dirty="0">
                <a:ea typeface="ＭＳ Ｐゴシック" charset="-128"/>
              </a:rPr>
              <a:t> </a:t>
            </a:r>
            <a:r>
              <a:rPr lang="pt-PT" altLang="ja-JP" sz="4000" b="1" dirty="0" err="1">
                <a:ea typeface="ＭＳ Ｐゴシック" charset="-128"/>
              </a:rPr>
              <a:t>Integration</a:t>
            </a:r>
            <a:r>
              <a:rPr lang="pt-PT" altLang="ja-JP" sz="4000" b="1" dirty="0">
                <a:ea typeface="ＭＳ Ｐゴシック" charset="-128"/>
              </a:rPr>
              <a:t> </a:t>
            </a:r>
            <a:r>
              <a:rPr lang="pt-PT" altLang="ja-JP" sz="4000" b="1" dirty="0" err="1">
                <a:ea typeface="ＭＳ Ｐゴシック" charset="-128"/>
              </a:rPr>
              <a:t>Approaches</a:t>
            </a:r>
            <a:r>
              <a:rPr lang="pt-PT" altLang="ja-JP" sz="4000" b="1" dirty="0">
                <a:ea typeface="ＭＳ Ｐゴシック" charset="-128"/>
              </a:rPr>
              <a:t> </a:t>
            </a:r>
            <a:br>
              <a:rPr lang="pt-PT" altLang="ja-JP" sz="4000" b="1" dirty="0">
                <a:ea typeface="ＭＳ Ｐゴシック" charset="-128"/>
              </a:rPr>
            </a:br>
            <a:r>
              <a:rPr lang="pt-PT" altLang="ja-JP" sz="4000" b="1" dirty="0">
                <a:ea typeface="ＭＳ Ｐゴシック" charset="-128"/>
              </a:rPr>
              <a:t> </a:t>
            </a:r>
            <a:r>
              <a:rPr lang="en-GB" sz="4000" b="1" dirty="0" err="1"/>
              <a:t>Haspeslagh</a:t>
            </a:r>
            <a:r>
              <a:rPr lang="en-GB" sz="4000" b="1" dirty="0"/>
              <a:t> and Jemison</a:t>
            </a:r>
            <a:endParaRPr lang="pt-PT" sz="4000" b="1" dirty="0"/>
          </a:p>
        </p:txBody>
      </p:sp>
      <p:sp>
        <p:nvSpPr>
          <p:cNvPr id="62467" name="Rectangle 3"/>
          <p:cNvSpPr>
            <a:spLocks noGrp="1" noChangeArrowheads="1"/>
          </p:cNvSpPr>
          <p:nvPr>
            <p:ph type="body" idx="1"/>
          </p:nvPr>
        </p:nvSpPr>
        <p:spPr/>
        <p:txBody>
          <a:bodyPr>
            <a:noAutofit/>
          </a:bodyPr>
          <a:lstStyle/>
          <a:p>
            <a:pPr algn="just" eaLnBrk="1" hangingPunct="1">
              <a:lnSpc>
                <a:spcPct val="80000"/>
              </a:lnSpc>
            </a:pPr>
            <a:r>
              <a:rPr lang="en-GB" altLang="pt-PT" sz="2400" b="1" dirty="0"/>
              <a:t>FOUR TYPES OF VALUE CREATION IN MERGERS AND ACQUISITIONS</a:t>
            </a:r>
            <a:endParaRPr lang="pt-PT" altLang="pt-PT" sz="2400" b="1" dirty="0"/>
          </a:p>
          <a:p>
            <a:pPr algn="just" eaLnBrk="1" hangingPunct="1">
              <a:lnSpc>
                <a:spcPct val="80000"/>
              </a:lnSpc>
            </a:pPr>
            <a:r>
              <a:rPr lang="en-GB" altLang="pt-PT" sz="2400" dirty="0" smtClean="0"/>
              <a:t>Obviously</a:t>
            </a:r>
            <a:r>
              <a:rPr lang="en-GB" altLang="pt-PT" sz="2400" dirty="0"/>
              <a:t>, the goal and central task in any acquisition is to create the value that is enabled when the two organizations are combined. </a:t>
            </a:r>
            <a:r>
              <a:rPr lang="pt-PT" altLang="pt-PT" sz="2400" dirty="0" err="1"/>
              <a:t>There</a:t>
            </a:r>
            <a:r>
              <a:rPr lang="pt-PT" altLang="pt-PT" sz="2400" dirty="0"/>
              <a:t> are </a:t>
            </a:r>
            <a:r>
              <a:rPr lang="pt-PT" altLang="pt-PT" sz="2400" dirty="0" err="1"/>
              <a:t>four</a:t>
            </a:r>
            <a:r>
              <a:rPr lang="pt-PT" altLang="pt-PT" sz="2400" dirty="0"/>
              <a:t> </a:t>
            </a:r>
            <a:r>
              <a:rPr lang="pt-PT" altLang="pt-PT" sz="2400" dirty="0" err="1"/>
              <a:t>types</a:t>
            </a:r>
            <a:r>
              <a:rPr lang="pt-PT" altLang="pt-PT" sz="2400" dirty="0"/>
              <a:t> </a:t>
            </a:r>
            <a:r>
              <a:rPr lang="pt-PT" altLang="pt-PT" sz="2400" dirty="0" err="1"/>
              <a:t>of</a:t>
            </a:r>
            <a:r>
              <a:rPr lang="pt-PT" altLang="pt-PT" sz="2400" dirty="0"/>
              <a:t> </a:t>
            </a:r>
            <a:r>
              <a:rPr lang="pt-PT" altLang="pt-PT" sz="2400" dirty="0" err="1"/>
              <a:t>value</a:t>
            </a:r>
            <a:r>
              <a:rPr lang="pt-PT" altLang="pt-PT" sz="2400" dirty="0"/>
              <a:t> </a:t>
            </a:r>
            <a:r>
              <a:rPr lang="pt-PT" altLang="pt-PT" sz="2400" dirty="0" err="1"/>
              <a:t>creation</a:t>
            </a:r>
            <a:r>
              <a:rPr lang="pt-PT" altLang="pt-PT" sz="2400" dirty="0"/>
              <a:t>:</a:t>
            </a:r>
            <a:endParaRPr lang="en-GB" altLang="pt-PT" sz="2400" b="1" dirty="0"/>
          </a:p>
          <a:p>
            <a:pPr algn="just" eaLnBrk="1" hangingPunct="1">
              <a:lnSpc>
                <a:spcPct val="80000"/>
              </a:lnSpc>
            </a:pPr>
            <a:r>
              <a:rPr lang="en-GB" altLang="pt-PT" sz="2400" b="1" dirty="0"/>
              <a:t>Resource sharing</a:t>
            </a:r>
            <a:r>
              <a:rPr lang="en-GB" altLang="pt-PT" sz="2400" dirty="0"/>
              <a:t>. Value is created by combining the companies at the operating level.</a:t>
            </a:r>
            <a:endParaRPr lang="en-GB" altLang="pt-PT" sz="2400" b="1" dirty="0"/>
          </a:p>
          <a:p>
            <a:pPr algn="just" eaLnBrk="1" hangingPunct="1">
              <a:lnSpc>
                <a:spcPct val="80000"/>
              </a:lnSpc>
            </a:pPr>
            <a:r>
              <a:rPr lang="en-GB" altLang="pt-PT" sz="2400" b="1" dirty="0"/>
              <a:t>Functional skills transfer</a:t>
            </a:r>
            <a:r>
              <a:rPr lang="en-GB" altLang="pt-PT" sz="2400" dirty="0"/>
              <a:t>. Value is created by moving certain people or sharing information, knowledge and know-how.</a:t>
            </a:r>
            <a:endParaRPr lang="en-GB" altLang="pt-PT" sz="2400" b="1" dirty="0"/>
          </a:p>
          <a:p>
            <a:pPr algn="just" eaLnBrk="1" hangingPunct="1">
              <a:lnSpc>
                <a:spcPct val="80000"/>
              </a:lnSpc>
            </a:pPr>
            <a:r>
              <a:rPr lang="en-GB" altLang="pt-PT" sz="2400" b="1" dirty="0"/>
              <a:t>Transfer of general management skills</a:t>
            </a:r>
            <a:r>
              <a:rPr lang="en-GB" altLang="pt-PT" sz="2400" dirty="0"/>
              <a:t>. Value is created through improved insight, coordination or control.</a:t>
            </a:r>
            <a:endParaRPr lang="en-GB" altLang="pt-PT" sz="2400" b="1" dirty="0"/>
          </a:p>
          <a:p>
            <a:pPr algn="just" eaLnBrk="1" hangingPunct="1">
              <a:lnSpc>
                <a:spcPct val="80000"/>
              </a:lnSpc>
            </a:pPr>
            <a:r>
              <a:rPr lang="en-GB" altLang="pt-PT" sz="2400" b="1" dirty="0"/>
              <a:t>Combination benefits</a:t>
            </a:r>
            <a:r>
              <a:rPr lang="en-GB" altLang="pt-PT" sz="2400" dirty="0"/>
              <a:t>. Value is created by leveraging cash resources, by borrowing capacity, by increased purchasing power or by greater market power.</a:t>
            </a:r>
            <a:endParaRPr lang="pt-PT" altLang="pt-PT" sz="2400" dirty="0"/>
          </a:p>
        </p:txBody>
      </p:sp>
    </p:spTree>
    <p:extLst>
      <p:ext uri="{BB962C8B-B14F-4D97-AF65-F5344CB8AC3E}">
        <p14:creationId xmlns:p14="http://schemas.microsoft.com/office/powerpoint/2010/main" val="2439556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Acquisition</a:t>
            </a:r>
            <a:r>
              <a:rPr lang="pt-PT" altLang="ja-JP" sz="4000" b="1" dirty="0">
                <a:ea typeface="ＭＳ Ｐゴシック" charset="-128"/>
              </a:rPr>
              <a:t> </a:t>
            </a:r>
            <a:r>
              <a:rPr lang="pt-PT" altLang="ja-JP" sz="4000" b="1" dirty="0" err="1">
                <a:ea typeface="ＭＳ Ｐゴシック" charset="-128"/>
              </a:rPr>
              <a:t>Integration</a:t>
            </a:r>
            <a:r>
              <a:rPr lang="pt-PT" altLang="ja-JP" sz="4000" b="1" dirty="0">
                <a:ea typeface="ＭＳ Ｐゴシック" charset="-128"/>
              </a:rPr>
              <a:t> </a:t>
            </a:r>
            <a:r>
              <a:rPr lang="pt-PT" altLang="ja-JP" sz="4000" b="1" dirty="0" err="1">
                <a:ea typeface="ＭＳ Ｐゴシック" charset="-128"/>
              </a:rPr>
              <a:t>Approaches</a:t>
            </a:r>
            <a:r>
              <a:rPr lang="pt-PT" altLang="ja-JP" sz="4000" b="1" dirty="0">
                <a:ea typeface="ＭＳ Ｐゴシック" charset="-128"/>
              </a:rPr>
              <a:t> </a:t>
            </a:r>
            <a:br>
              <a:rPr lang="pt-PT" altLang="ja-JP" sz="4000" b="1" dirty="0">
                <a:ea typeface="ＭＳ Ｐゴシック" charset="-128"/>
              </a:rPr>
            </a:br>
            <a:r>
              <a:rPr lang="pt-PT" altLang="ja-JP" sz="4000" b="1" dirty="0">
                <a:ea typeface="ＭＳ Ｐゴシック" charset="-128"/>
              </a:rPr>
              <a:t> </a:t>
            </a:r>
            <a:r>
              <a:rPr lang="en-GB" sz="4000" b="1" dirty="0" err="1"/>
              <a:t>Haspeslagh</a:t>
            </a:r>
            <a:r>
              <a:rPr lang="en-GB" sz="4000" b="1" dirty="0"/>
              <a:t> and Jemison</a:t>
            </a:r>
            <a:endParaRPr lang="pt-PT" sz="4000" b="1" dirty="0"/>
          </a:p>
        </p:txBody>
      </p:sp>
      <p:pic>
        <p:nvPicPr>
          <p:cNvPr id="64515" name="Picture 4" descr="M&amp;A - Acquisition Integration Approaches"/>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90688"/>
            <a:ext cx="10515599" cy="4851780"/>
          </a:xfrm>
          <a:solidFill>
            <a:srgbClr val="FF0000"/>
          </a:solidFill>
        </p:spPr>
      </p:pic>
    </p:spTree>
    <p:extLst>
      <p:ext uri="{BB962C8B-B14F-4D97-AF65-F5344CB8AC3E}">
        <p14:creationId xmlns:p14="http://schemas.microsoft.com/office/powerpoint/2010/main" val="958321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Acquisition</a:t>
            </a:r>
            <a:r>
              <a:rPr lang="pt-PT" altLang="ja-JP" sz="4000" b="1" dirty="0">
                <a:ea typeface="ＭＳ Ｐゴシック" charset="-128"/>
              </a:rPr>
              <a:t> </a:t>
            </a:r>
            <a:r>
              <a:rPr lang="pt-PT" altLang="ja-JP" sz="4000" b="1" dirty="0" err="1">
                <a:ea typeface="ＭＳ Ｐゴシック" charset="-128"/>
              </a:rPr>
              <a:t>Integration</a:t>
            </a:r>
            <a:r>
              <a:rPr lang="pt-PT" altLang="ja-JP" sz="4000" b="1" dirty="0">
                <a:ea typeface="ＭＳ Ｐゴシック" charset="-128"/>
              </a:rPr>
              <a:t> </a:t>
            </a:r>
            <a:r>
              <a:rPr lang="pt-PT" altLang="ja-JP" sz="4000" b="1" dirty="0" err="1">
                <a:ea typeface="ＭＳ Ｐゴシック" charset="-128"/>
              </a:rPr>
              <a:t>Approaches</a:t>
            </a:r>
            <a:r>
              <a:rPr lang="pt-PT" altLang="ja-JP" sz="4000" b="1" dirty="0">
                <a:ea typeface="ＭＳ Ｐゴシック" charset="-128"/>
              </a:rPr>
              <a:t> </a:t>
            </a:r>
            <a:br>
              <a:rPr lang="pt-PT" altLang="ja-JP" sz="4000" b="1" dirty="0">
                <a:ea typeface="ＭＳ Ｐゴシック" charset="-128"/>
              </a:rPr>
            </a:br>
            <a:r>
              <a:rPr lang="pt-PT" altLang="ja-JP" sz="4000" b="1" dirty="0">
                <a:ea typeface="ＭＳ Ｐゴシック" charset="-128"/>
              </a:rPr>
              <a:t> </a:t>
            </a:r>
            <a:r>
              <a:rPr lang="en-GB" sz="4000" b="1" dirty="0" err="1"/>
              <a:t>Haspeslagh</a:t>
            </a:r>
            <a:r>
              <a:rPr lang="en-GB" sz="4000" b="1" dirty="0"/>
              <a:t> and Jemison</a:t>
            </a:r>
            <a:endParaRPr lang="pt-PT" sz="4000" b="1" dirty="0"/>
          </a:p>
        </p:txBody>
      </p:sp>
      <p:sp>
        <p:nvSpPr>
          <p:cNvPr id="66563" name="Rectangle 3"/>
          <p:cNvSpPr>
            <a:spLocks noGrp="1" noChangeArrowheads="1"/>
          </p:cNvSpPr>
          <p:nvPr>
            <p:ph type="body" idx="1"/>
          </p:nvPr>
        </p:nvSpPr>
        <p:spPr/>
        <p:txBody>
          <a:bodyPr>
            <a:noAutofit/>
          </a:bodyPr>
          <a:lstStyle/>
          <a:p>
            <a:pPr algn="just" eaLnBrk="1" hangingPunct="1">
              <a:lnSpc>
                <a:spcPct val="80000"/>
              </a:lnSpc>
            </a:pPr>
            <a:r>
              <a:rPr lang="en-GB" altLang="pt-PT" sz="2600" dirty="0" smtClean="0"/>
              <a:t>Organizational Autonomy</a:t>
            </a:r>
          </a:p>
          <a:p>
            <a:pPr algn="just" eaLnBrk="1" hangingPunct="1">
              <a:lnSpc>
                <a:spcPct val="80000"/>
              </a:lnSpc>
            </a:pPr>
            <a:r>
              <a:rPr lang="en-GB" altLang="pt-PT" sz="2600" dirty="0" err="1" smtClean="0"/>
              <a:t>Haspeslagh</a:t>
            </a:r>
            <a:r>
              <a:rPr lang="en-GB" altLang="pt-PT" sz="2600" dirty="0" smtClean="0"/>
              <a:t> </a:t>
            </a:r>
            <a:r>
              <a:rPr lang="en-GB" altLang="pt-PT" sz="2600" dirty="0"/>
              <a:t>and Jemison warn that managers must not lose sight of the fact that the strategic task of an acquisition is to create value. Furthermore they must not grant autonomy too quickly, although obviously people are important and should be treated fairly and with dignity. The need for organizational autonomy can be answered using three questions:</a:t>
            </a:r>
          </a:p>
          <a:p>
            <a:pPr algn="just" eaLnBrk="1" hangingPunct="1">
              <a:lnSpc>
                <a:spcPct val="80000"/>
              </a:lnSpc>
            </a:pPr>
            <a:r>
              <a:rPr lang="en-GB" altLang="pt-PT" sz="2600" dirty="0"/>
              <a:t>Is autonomy essential to preserving the strategic capability we have bought?</a:t>
            </a:r>
          </a:p>
          <a:p>
            <a:pPr algn="just" eaLnBrk="1" hangingPunct="1">
              <a:lnSpc>
                <a:spcPct val="80000"/>
              </a:lnSpc>
            </a:pPr>
            <a:r>
              <a:rPr lang="en-GB" altLang="pt-PT" sz="2600" dirty="0"/>
              <a:t>If the answer to question 1 is positive, how much autonomy should be allowed?</a:t>
            </a:r>
          </a:p>
          <a:p>
            <a:pPr algn="just" eaLnBrk="1" hangingPunct="1">
              <a:lnSpc>
                <a:spcPct val="80000"/>
              </a:lnSpc>
            </a:pPr>
            <a:r>
              <a:rPr lang="en-GB" altLang="pt-PT" sz="2600" dirty="0"/>
              <a:t>In which specific areas is autonomy important?</a:t>
            </a:r>
            <a:endParaRPr lang="pt-PT" altLang="pt-PT" sz="2600" dirty="0"/>
          </a:p>
        </p:txBody>
      </p:sp>
    </p:spTree>
    <p:extLst>
      <p:ext uri="{BB962C8B-B14F-4D97-AF65-F5344CB8AC3E}">
        <p14:creationId xmlns:p14="http://schemas.microsoft.com/office/powerpoint/2010/main" val="1771247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Acquisition</a:t>
            </a:r>
            <a:r>
              <a:rPr lang="pt-PT" altLang="ja-JP" sz="4000" b="1" dirty="0">
                <a:ea typeface="ＭＳ Ｐゴシック" charset="-128"/>
              </a:rPr>
              <a:t> </a:t>
            </a:r>
            <a:r>
              <a:rPr lang="pt-PT" altLang="ja-JP" sz="4000" b="1" dirty="0" err="1">
                <a:ea typeface="ＭＳ Ｐゴシック" charset="-128"/>
              </a:rPr>
              <a:t>Integration</a:t>
            </a:r>
            <a:r>
              <a:rPr lang="pt-PT" altLang="ja-JP" sz="4000" b="1" dirty="0">
                <a:ea typeface="ＭＳ Ｐゴシック" charset="-128"/>
              </a:rPr>
              <a:t> </a:t>
            </a:r>
            <a:r>
              <a:rPr lang="pt-PT" altLang="ja-JP" sz="4000" b="1" dirty="0" err="1">
                <a:ea typeface="ＭＳ Ｐゴシック" charset="-128"/>
              </a:rPr>
              <a:t>Approaches</a:t>
            </a:r>
            <a:r>
              <a:rPr lang="pt-PT" altLang="ja-JP" sz="4000" b="1" dirty="0">
                <a:ea typeface="ＭＳ Ｐゴシック" charset="-128"/>
              </a:rPr>
              <a:t> </a:t>
            </a:r>
            <a:br>
              <a:rPr lang="pt-PT" altLang="ja-JP" sz="4000" b="1" dirty="0">
                <a:ea typeface="ＭＳ Ｐゴシック" charset="-128"/>
              </a:rPr>
            </a:br>
            <a:r>
              <a:rPr lang="pt-PT" altLang="ja-JP" sz="4000" b="1" dirty="0">
                <a:ea typeface="ＭＳ Ｐゴシック" charset="-128"/>
              </a:rPr>
              <a:t> </a:t>
            </a:r>
            <a:r>
              <a:rPr lang="en-GB" sz="4000" b="1" dirty="0" err="1"/>
              <a:t>Haspeslagh</a:t>
            </a:r>
            <a:r>
              <a:rPr lang="en-GB" sz="4000" b="1" dirty="0"/>
              <a:t> and Jemison</a:t>
            </a:r>
            <a:endParaRPr lang="pt-PT" sz="4000" b="1" dirty="0"/>
          </a:p>
        </p:txBody>
      </p:sp>
      <p:sp>
        <p:nvSpPr>
          <p:cNvPr id="68611" name="Rectangle 3"/>
          <p:cNvSpPr>
            <a:spLocks noGrp="1" noChangeArrowheads="1"/>
          </p:cNvSpPr>
          <p:nvPr>
            <p:ph type="body" idx="1"/>
          </p:nvPr>
        </p:nvSpPr>
        <p:spPr/>
        <p:txBody>
          <a:bodyPr>
            <a:noAutofit/>
          </a:bodyPr>
          <a:lstStyle/>
          <a:p>
            <a:pPr algn="just" eaLnBrk="1" hangingPunct="1">
              <a:lnSpc>
                <a:spcPct val="80000"/>
              </a:lnSpc>
            </a:pPr>
            <a:r>
              <a:rPr lang="en-GB" altLang="pt-PT" sz="2400" b="1" dirty="0"/>
              <a:t>THE PREFERRED MERGERS AND ACQUISITIONS MODEL</a:t>
            </a:r>
            <a:endParaRPr lang="pt-PT" altLang="pt-PT" sz="2400" b="1" dirty="0"/>
          </a:p>
          <a:p>
            <a:pPr algn="just" eaLnBrk="1" hangingPunct="1">
              <a:lnSpc>
                <a:spcPct val="80000"/>
              </a:lnSpc>
            </a:pPr>
            <a:r>
              <a:rPr lang="en-GB" altLang="pt-PT" sz="2400" dirty="0" smtClean="0"/>
              <a:t>Depending </a:t>
            </a:r>
            <a:r>
              <a:rPr lang="en-GB" altLang="pt-PT" sz="2400" dirty="0"/>
              <a:t>on the score on the above two factors (see graph), the preferred Acquisition Integration Approaches are:</a:t>
            </a:r>
            <a:endParaRPr lang="en-GB" altLang="pt-PT" sz="2400" b="1" dirty="0"/>
          </a:p>
          <a:p>
            <a:pPr algn="just" eaLnBrk="1" hangingPunct="1">
              <a:lnSpc>
                <a:spcPct val="80000"/>
              </a:lnSpc>
            </a:pPr>
            <a:r>
              <a:rPr lang="en-GB" altLang="pt-PT" sz="2400" b="1" dirty="0" smtClean="0"/>
              <a:t>Absorption</a:t>
            </a:r>
            <a:r>
              <a:rPr lang="en-GB" altLang="pt-PT" sz="2400" dirty="0"/>
              <a:t>. Management should be courageous to ensure that this vision for the acquisition is carried out.</a:t>
            </a:r>
            <a:endParaRPr lang="en-GB" altLang="pt-PT" sz="2400" b="1" dirty="0"/>
          </a:p>
          <a:p>
            <a:pPr algn="just" eaLnBrk="1" hangingPunct="1">
              <a:lnSpc>
                <a:spcPct val="80000"/>
              </a:lnSpc>
            </a:pPr>
            <a:r>
              <a:rPr lang="en-GB" altLang="pt-PT" sz="2400" b="1" dirty="0" smtClean="0"/>
              <a:t>Preservation</a:t>
            </a:r>
            <a:r>
              <a:rPr lang="en-GB" altLang="pt-PT" sz="2400" dirty="0"/>
              <a:t>. Management focus is: to keep the source of the acquired benefits intact, "nurturing".</a:t>
            </a:r>
            <a:endParaRPr lang="en-GB" altLang="pt-PT" sz="2400" b="1" dirty="0"/>
          </a:p>
          <a:p>
            <a:pPr algn="just" eaLnBrk="1" hangingPunct="1">
              <a:lnSpc>
                <a:spcPct val="80000"/>
              </a:lnSpc>
            </a:pPr>
            <a:r>
              <a:rPr lang="en-GB" altLang="pt-PT" sz="2400" b="1" dirty="0" smtClean="0"/>
              <a:t>Symbiosis</a:t>
            </a:r>
            <a:r>
              <a:rPr lang="en-GB" altLang="pt-PT" sz="2400" dirty="0"/>
              <a:t>. Management must ensure simultaneous boundary preservation and boundary permeability, gradual process.</a:t>
            </a:r>
            <a:endParaRPr lang="en-GB" altLang="pt-PT" sz="2400" b="1" dirty="0"/>
          </a:p>
          <a:p>
            <a:pPr algn="just" eaLnBrk="1" hangingPunct="1">
              <a:lnSpc>
                <a:spcPct val="80000"/>
              </a:lnSpc>
            </a:pPr>
            <a:r>
              <a:rPr lang="en-GB" altLang="pt-PT" sz="2400" b="1" dirty="0" smtClean="0"/>
              <a:t>Holding</a:t>
            </a:r>
            <a:r>
              <a:rPr lang="en-GB" altLang="pt-PT" sz="2400" dirty="0"/>
              <a:t>. No intention of integrating and value is created only by financial transfers, risk-sharing or general management capability.</a:t>
            </a:r>
            <a:endParaRPr lang="pt-PT" altLang="pt-PT" sz="2400" dirty="0"/>
          </a:p>
        </p:txBody>
      </p:sp>
    </p:spTree>
    <p:extLst>
      <p:ext uri="{BB962C8B-B14F-4D97-AF65-F5344CB8AC3E}">
        <p14:creationId xmlns:p14="http://schemas.microsoft.com/office/powerpoint/2010/main" val="454242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Burke and </a:t>
            </a:r>
            <a:r>
              <a:rPr lang="en-GB" altLang="ja-JP" sz="4000" b="1" dirty="0" err="1">
                <a:ea typeface="ＭＳ Ｐゴシック" charset="-128"/>
              </a:rPr>
              <a:t>Litwin’s</a:t>
            </a:r>
            <a:r>
              <a:rPr lang="pt-PT" altLang="ja-JP" sz="4000" b="1" dirty="0">
                <a:ea typeface="ＭＳ Ｐゴシック" charset="-128"/>
              </a:rPr>
              <a:t> </a:t>
            </a:r>
            <a:r>
              <a:rPr lang="en-GB" altLang="ja-JP" sz="4000" b="1" dirty="0">
                <a:ea typeface="ＭＳ Ｐゴシック" charset="-128"/>
              </a:rPr>
              <a:t>Organizational Performance and Change</a:t>
            </a:r>
            <a:endParaRPr lang="pt-PT" sz="4000" b="1" dirty="0"/>
          </a:p>
        </p:txBody>
      </p:sp>
      <p:sp>
        <p:nvSpPr>
          <p:cNvPr id="62467" name="Rectangle 3"/>
          <p:cNvSpPr>
            <a:spLocks noGrp="1" noChangeArrowheads="1"/>
          </p:cNvSpPr>
          <p:nvPr>
            <p:ph type="body" idx="1"/>
          </p:nvPr>
        </p:nvSpPr>
        <p:spPr/>
        <p:txBody>
          <a:bodyPr>
            <a:noAutofit/>
          </a:bodyPr>
          <a:lstStyle/>
          <a:p>
            <a:pPr algn="just" eaLnBrk="1" hangingPunct="1">
              <a:lnSpc>
                <a:spcPct val="80000"/>
              </a:lnSpc>
              <a:defRPr/>
            </a:pPr>
            <a:r>
              <a:rPr lang="en-GB" sz="2400" b="1" dirty="0"/>
              <a:t>WHAT IS THE CAUSAL MODEL OF ORGANIZATIONAL PERFORMANCE AND CHANGE? DESCRIPTION</a:t>
            </a:r>
            <a:endParaRPr lang="pt-PT" sz="2400" b="1" dirty="0"/>
          </a:p>
          <a:p>
            <a:pPr algn="just" eaLnBrk="1" hangingPunct="1">
              <a:lnSpc>
                <a:spcPct val="80000"/>
              </a:lnSpc>
              <a:defRPr/>
            </a:pPr>
            <a:r>
              <a:rPr lang="en-GB" sz="2400" dirty="0" smtClean="0"/>
              <a:t>Organizational </a:t>
            </a:r>
            <a:r>
              <a:rPr lang="en-GB" sz="2400" dirty="0"/>
              <a:t>change is a kind of chaos. </a:t>
            </a:r>
            <a:r>
              <a:rPr lang="en-GB" sz="2400" dirty="0"/>
              <a:t>Like the 7-S Framework by Pascale and Athos, the Burke-</a:t>
            </a:r>
            <a:r>
              <a:rPr lang="en-GB" sz="2400" dirty="0" err="1"/>
              <a:t>Litwin</a:t>
            </a:r>
            <a:r>
              <a:rPr lang="en-GB" sz="2400" dirty="0"/>
              <a:t> Model integrates a range of factors that provide some guidance to understand how organizations work amidst this chaos. Burke and </a:t>
            </a:r>
            <a:r>
              <a:rPr lang="en-GB" sz="2400" dirty="0" err="1"/>
              <a:t>Litwin</a:t>
            </a:r>
            <a:r>
              <a:rPr lang="en-GB" sz="2400" dirty="0"/>
              <a:t> go one step further by arguing that there are certain consistent causal linkages among these classes of events. See the figure. </a:t>
            </a:r>
          </a:p>
          <a:p>
            <a:pPr algn="just" eaLnBrk="1" hangingPunct="1">
              <a:lnSpc>
                <a:spcPct val="80000"/>
              </a:lnSpc>
              <a:defRPr/>
            </a:pPr>
            <a:r>
              <a:rPr lang="en-GB" sz="2400" b="1" dirty="0" smtClean="0"/>
              <a:t>ORIGIN </a:t>
            </a:r>
            <a:r>
              <a:rPr lang="en-GB" sz="2400" b="1" dirty="0"/>
              <a:t>OF THE BURKE-LITWIN MODEL. </a:t>
            </a:r>
            <a:r>
              <a:rPr lang="en-GB" sz="2400" b="1" dirty="0"/>
              <a:t>HISTORY</a:t>
            </a:r>
            <a:endParaRPr lang="pt-PT" sz="2400" b="1" dirty="0"/>
          </a:p>
          <a:p>
            <a:pPr algn="just" eaLnBrk="1" hangingPunct="1">
              <a:lnSpc>
                <a:spcPct val="80000"/>
              </a:lnSpc>
              <a:defRPr/>
            </a:pPr>
            <a:r>
              <a:rPr lang="en-GB" sz="2400" dirty="0"/>
              <a:t>During the 1960s George </a:t>
            </a:r>
            <a:r>
              <a:rPr lang="en-GB" sz="2400" dirty="0" err="1"/>
              <a:t>Litwin</a:t>
            </a:r>
            <a:r>
              <a:rPr lang="en-GB" sz="2400" dirty="0"/>
              <a:t> and others were thinking on organizational climate. </a:t>
            </a:r>
            <a:r>
              <a:rPr lang="pt-PT" sz="2400" dirty="0"/>
              <a:t>In 1992, </a:t>
            </a:r>
            <a:r>
              <a:rPr lang="pt-PT" sz="2400" dirty="0" err="1"/>
              <a:t>Burke</a:t>
            </a:r>
            <a:r>
              <a:rPr lang="pt-PT" sz="2400" dirty="0"/>
              <a:t> </a:t>
            </a:r>
            <a:r>
              <a:rPr lang="pt-PT" sz="2400" dirty="0" err="1"/>
              <a:t>and</a:t>
            </a:r>
            <a:r>
              <a:rPr lang="pt-PT" sz="2400" dirty="0"/>
              <a:t> </a:t>
            </a:r>
            <a:r>
              <a:rPr lang="pt-PT" sz="2400" dirty="0" err="1"/>
              <a:t>Litwin</a:t>
            </a:r>
            <a:r>
              <a:rPr lang="pt-PT" sz="2400" dirty="0"/>
              <a:t> </a:t>
            </a:r>
            <a:r>
              <a:rPr lang="pt-PT" sz="2400" dirty="0" err="1"/>
              <a:t>publish</a:t>
            </a:r>
            <a:r>
              <a:rPr lang="pt-PT" sz="2400" dirty="0"/>
              <a:t> </a:t>
            </a:r>
            <a:r>
              <a:rPr lang="pt-PT" sz="2400" dirty="0" err="1"/>
              <a:t>an</a:t>
            </a:r>
            <a:r>
              <a:rPr lang="pt-PT" sz="2400" dirty="0"/>
              <a:t> </a:t>
            </a:r>
            <a:r>
              <a:rPr lang="pt-PT" sz="2400" dirty="0" err="1"/>
              <a:t>article</a:t>
            </a:r>
            <a:r>
              <a:rPr lang="pt-PT" sz="2400" dirty="0"/>
              <a:t> in </a:t>
            </a:r>
            <a:r>
              <a:rPr lang="pt-PT" sz="2400" dirty="0" err="1"/>
              <a:t>the</a:t>
            </a:r>
            <a:r>
              <a:rPr lang="pt-PT" sz="2400" dirty="0"/>
              <a:t> </a:t>
            </a:r>
            <a:r>
              <a:rPr lang="pt-PT" sz="2400" dirty="0" err="1"/>
              <a:t>Journal</a:t>
            </a:r>
            <a:r>
              <a:rPr lang="pt-PT" sz="2400" dirty="0"/>
              <a:t> </a:t>
            </a:r>
            <a:r>
              <a:rPr lang="pt-PT" sz="2400" dirty="0" err="1"/>
              <a:t>of</a:t>
            </a:r>
            <a:r>
              <a:rPr lang="pt-PT" sz="2400" dirty="0"/>
              <a:t> Management (Vol. 18, No. 3) in </a:t>
            </a:r>
            <a:r>
              <a:rPr lang="pt-PT" sz="2400" dirty="0" err="1"/>
              <a:t>which</a:t>
            </a:r>
            <a:r>
              <a:rPr lang="pt-PT" sz="2400" dirty="0"/>
              <a:t> </a:t>
            </a:r>
            <a:r>
              <a:rPr lang="pt-PT" sz="2400" dirty="0" err="1"/>
              <a:t>they</a:t>
            </a:r>
            <a:r>
              <a:rPr lang="pt-PT" sz="2400" dirty="0"/>
              <a:t> </a:t>
            </a:r>
            <a:r>
              <a:rPr lang="pt-PT" sz="2400" dirty="0" err="1"/>
              <a:t>add</a:t>
            </a:r>
            <a:r>
              <a:rPr lang="pt-PT" sz="2400" dirty="0"/>
              <a:t> a </a:t>
            </a:r>
            <a:r>
              <a:rPr lang="pt-PT" sz="2400" dirty="0" err="1"/>
              <a:t>few</a:t>
            </a:r>
            <a:r>
              <a:rPr lang="pt-PT" sz="2400" dirty="0"/>
              <a:t> </a:t>
            </a:r>
            <a:r>
              <a:rPr lang="pt-PT" sz="2400" dirty="0" err="1"/>
              <a:t>factors</a:t>
            </a:r>
            <a:r>
              <a:rPr lang="pt-PT" sz="2400" dirty="0"/>
              <a:t> to </a:t>
            </a:r>
            <a:r>
              <a:rPr lang="pt-PT" sz="2400" dirty="0" err="1"/>
              <a:t>the</a:t>
            </a:r>
            <a:r>
              <a:rPr lang="pt-PT" sz="2400" dirty="0"/>
              <a:t> 7-S Framework </a:t>
            </a:r>
            <a:r>
              <a:rPr lang="pt-PT" sz="2400" dirty="0" err="1"/>
              <a:t>and</a:t>
            </a:r>
            <a:r>
              <a:rPr lang="pt-PT" sz="2400" dirty="0"/>
              <a:t> combine </a:t>
            </a:r>
            <a:r>
              <a:rPr lang="pt-PT" sz="2400" dirty="0" err="1"/>
              <a:t>this</a:t>
            </a:r>
            <a:r>
              <a:rPr lang="pt-PT" sz="2400" dirty="0"/>
              <a:t> </a:t>
            </a:r>
            <a:r>
              <a:rPr lang="pt-PT" sz="2400" dirty="0" err="1"/>
              <a:t>with</a:t>
            </a:r>
            <a:r>
              <a:rPr lang="pt-PT" sz="2400" dirty="0"/>
              <a:t> a </a:t>
            </a:r>
            <a:r>
              <a:rPr lang="pt-PT" sz="2400" dirty="0" err="1"/>
              <a:t>high-level</a:t>
            </a:r>
            <a:r>
              <a:rPr lang="pt-PT" sz="2400" dirty="0"/>
              <a:t> </a:t>
            </a:r>
            <a:r>
              <a:rPr lang="pt-PT" sz="2400" dirty="0" err="1"/>
              <a:t>change</a:t>
            </a:r>
            <a:r>
              <a:rPr lang="pt-PT" sz="2400" dirty="0"/>
              <a:t> </a:t>
            </a:r>
            <a:r>
              <a:rPr lang="pt-PT" sz="2400" dirty="0" err="1"/>
              <a:t>process</a:t>
            </a:r>
            <a:r>
              <a:rPr lang="pt-PT" sz="2400" dirty="0"/>
              <a:t> </a:t>
            </a:r>
            <a:r>
              <a:rPr lang="pt-PT" sz="2400" dirty="0" err="1"/>
              <a:t>theory</a:t>
            </a:r>
            <a:r>
              <a:rPr lang="pt-PT" sz="2400" dirty="0"/>
              <a:t>, in </a:t>
            </a:r>
            <a:r>
              <a:rPr lang="pt-PT" sz="2400" dirty="0" err="1"/>
              <a:t>which</a:t>
            </a:r>
            <a:r>
              <a:rPr lang="pt-PT" sz="2400" dirty="0"/>
              <a:t> </a:t>
            </a:r>
            <a:r>
              <a:rPr lang="pt-PT" sz="2400" dirty="0" err="1"/>
              <a:t>certain</a:t>
            </a:r>
            <a:r>
              <a:rPr lang="pt-PT" sz="2400" dirty="0"/>
              <a:t> </a:t>
            </a:r>
            <a:r>
              <a:rPr lang="pt-PT" sz="2400" dirty="0" err="1"/>
              <a:t>elements</a:t>
            </a:r>
            <a:r>
              <a:rPr lang="pt-PT" sz="2400" dirty="0"/>
              <a:t> cause </a:t>
            </a:r>
            <a:r>
              <a:rPr lang="pt-PT" sz="2400" dirty="0" err="1"/>
              <a:t>changes</a:t>
            </a:r>
            <a:r>
              <a:rPr lang="pt-PT" sz="2400" dirty="0"/>
              <a:t> </a:t>
            </a:r>
            <a:r>
              <a:rPr lang="pt-PT" sz="2400" dirty="0" err="1"/>
              <a:t>of</a:t>
            </a:r>
            <a:r>
              <a:rPr lang="pt-PT" sz="2400" dirty="0"/>
              <a:t> </a:t>
            </a:r>
            <a:r>
              <a:rPr lang="pt-PT" sz="2400" dirty="0" err="1"/>
              <a:t>other</a:t>
            </a:r>
            <a:r>
              <a:rPr lang="pt-PT" sz="2400" dirty="0"/>
              <a:t> </a:t>
            </a:r>
            <a:r>
              <a:rPr lang="pt-PT" sz="2400" dirty="0" err="1"/>
              <a:t>elements</a:t>
            </a:r>
            <a:r>
              <a:rPr lang="pt-PT" sz="2400" dirty="0"/>
              <a:t>.</a:t>
            </a:r>
          </a:p>
        </p:txBody>
      </p:sp>
    </p:spTree>
    <p:extLst>
      <p:ext uri="{BB962C8B-B14F-4D97-AF65-F5344CB8AC3E}">
        <p14:creationId xmlns:p14="http://schemas.microsoft.com/office/powerpoint/2010/main" val="2634598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38200" y="365125"/>
            <a:ext cx="10515600" cy="1235075"/>
          </a:xfrm>
        </p:spPr>
        <p:txBody>
          <a:bodyPr>
            <a:normAutofit/>
          </a:bodyPr>
          <a:lstStyle/>
          <a:p>
            <a:pPr algn="ctr" eaLnBrk="1" hangingPunct="1">
              <a:defRPr/>
            </a:pPr>
            <a:r>
              <a:rPr lang="en-GB" altLang="ja-JP" sz="4000" b="1" dirty="0">
                <a:ea typeface="ＭＳ Ｐゴシック" charset="-128"/>
              </a:rPr>
              <a:t>Burke and </a:t>
            </a:r>
            <a:r>
              <a:rPr lang="en-GB" altLang="ja-JP" sz="4000" b="1" dirty="0" err="1">
                <a:ea typeface="ＭＳ Ｐゴシック" charset="-128"/>
              </a:rPr>
              <a:t>Litwin’s</a:t>
            </a:r>
            <a:r>
              <a:rPr lang="pt-PT" altLang="ja-JP" sz="4000" b="1" dirty="0">
                <a:ea typeface="ＭＳ Ｐゴシック" charset="-128"/>
              </a:rPr>
              <a:t> </a:t>
            </a:r>
            <a:r>
              <a:rPr lang="en-GB" altLang="ja-JP" sz="4000" b="1" dirty="0">
                <a:ea typeface="ＭＳ Ｐゴシック" charset="-128"/>
              </a:rPr>
              <a:t>Organizational Performance and Change</a:t>
            </a:r>
            <a:endParaRPr lang="pt-PT" sz="4000" b="1" dirty="0"/>
          </a:p>
        </p:txBody>
      </p:sp>
      <p:pic>
        <p:nvPicPr>
          <p:cNvPr id="72707" name="Picture 4" descr="Causal Model of Organizational Performance and Change (Burke and Litwin)"/>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738647"/>
            <a:ext cx="10515600" cy="4649273"/>
          </a:xfrm>
          <a:solidFill>
            <a:srgbClr val="FF0000"/>
          </a:solidFill>
        </p:spPr>
      </p:pic>
    </p:spTree>
    <p:extLst>
      <p:ext uri="{BB962C8B-B14F-4D97-AF65-F5344CB8AC3E}">
        <p14:creationId xmlns:p14="http://schemas.microsoft.com/office/powerpoint/2010/main" val="971010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Burke and </a:t>
            </a:r>
            <a:r>
              <a:rPr lang="en-GB" altLang="ja-JP" sz="4000" b="1" dirty="0" err="1">
                <a:ea typeface="ＭＳ Ｐゴシック" charset="-128"/>
              </a:rPr>
              <a:t>Litwin’s</a:t>
            </a:r>
            <a:r>
              <a:rPr lang="pt-PT" altLang="ja-JP" sz="4000" b="1" dirty="0">
                <a:ea typeface="ＭＳ Ｐゴシック" charset="-128"/>
              </a:rPr>
              <a:t> </a:t>
            </a:r>
            <a:r>
              <a:rPr lang="en-GB" altLang="ja-JP" sz="4000" b="1" dirty="0">
                <a:ea typeface="ＭＳ Ｐゴシック" charset="-128"/>
              </a:rPr>
              <a:t>Organizational Performance and Change</a:t>
            </a:r>
            <a:endParaRPr lang="pt-PT" sz="4000" b="1" dirty="0"/>
          </a:p>
        </p:txBody>
      </p:sp>
      <p:sp>
        <p:nvSpPr>
          <p:cNvPr id="74755" name="Rectangle 3"/>
          <p:cNvSpPr>
            <a:spLocks noGrp="1" noChangeArrowheads="1"/>
          </p:cNvSpPr>
          <p:nvPr>
            <p:ph type="body" idx="1"/>
          </p:nvPr>
        </p:nvSpPr>
        <p:spPr/>
        <p:txBody>
          <a:bodyPr>
            <a:normAutofit/>
          </a:bodyPr>
          <a:lstStyle/>
          <a:p>
            <a:pPr algn="just" eaLnBrk="1" hangingPunct="1"/>
            <a:r>
              <a:rPr lang="en-GB" altLang="pt-PT" sz="3200" b="1" dirty="0" smtClean="0"/>
              <a:t>USAGE OF THE CAUSAL MODEL OF ORGANIZATIONAL PERFORMANCE AND CHANGE. </a:t>
            </a:r>
            <a:endParaRPr lang="en-GB" altLang="pt-PT" sz="3200" b="1" dirty="0" smtClean="0"/>
          </a:p>
          <a:p>
            <a:pPr algn="just" eaLnBrk="1" hangingPunct="1"/>
            <a:r>
              <a:rPr lang="pt-PT" altLang="pt-PT" sz="3200" b="1" dirty="0" err="1" smtClean="0"/>
              <a:t>Applications</a:t>
            </a:r>
            <a:endParaRPr lang="pt-PT" altLang="pt-PT" sz="3200" b="1" dirty="0" smtClean="0"/>
          </a:p>
          <a:p>
            <a:pPr algn="just" eaLnBrk="1" hangingPunct="1"/>
            <a:r>
              <a:rPr lang="pt-PT" altLang="pt-PT" sz="3200" dirty="0" err="1" smtClean="0"/>
              <a:t>Analyzing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Understanding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Managing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Predicting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en-GB" altLang="pt-PT" sz="3200" b="1" dirty="0" smtClean="0"/>
          </a:p>
        </p:txBody>
      </p:sp>
    </p:spTree>
    <p:extLst>
      <p:ext uri="{BB962C8B-B14F-4D97-AF65-F5344CB8AC3E}">
        <p14:creationId xmlns:p14="http://schemas.microsoft.com/office/powerpoint/2010/main" val="2244442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Burke and </a:t>
            </a:r>
            <a:r>
              <a:rPr lang="en-GB" altLang="ja-JP" sz="4000" b="1" dirty="0" err="1">
                <a:ea typeface="ＭＳ Ｐゴシック" charset="-128"/>
              </a:rPr>
              <a:t>Litwin’s</a:t>
            </a:r>
            <a:r>
              <a:rPr lang="pt-PT" altLang="ja-JP" sz="4000" b="1" dirty="0">
                <a:ea typeface="ＭＳ Ｐゴシック" charset="-128"/>
              </a:rPr>
              <a:t> </a:t>
            </a:r>
            <a:r>
              <a:rPr lang="en-GB" altLang="ja-JP" sz="4000" b="1" dirty="0">
                <a:ea typeface="ＭＳ Ｐゴシック" charset="-128"/>
              </a:rPr>
              <a:t>Organizational Performance and Change</a:t>
            </a:r>
            <a:endParaRPr lang="pt-PT" sz="4000" b="1" dirty="0">
              <a:ea typeface="ＭＳ Ｐゴシック" charset="-128"/>
            </a:endParaRPr>
          </a:p>
        </p:txBody>
      </p:sp>
      <p:sp>
        <p:nvSpPr>
          <p:cNvPr id="76803" name="Rectangle 3"/>
          <p:cNvSpPr>
            <a:spLocks noGrp="1" noChangeArrowheads="1"/>
          </p:cNvSpPr>
          <p:nvPr>
            <p:ph type="body" idx="1"/>
          </p:nvPr>
        </p:nvSpPr>
        <p:spPr/>
        <p:txBody>
          <a:bodyPr>
            <a:normAutofit fontScale="92500" lnSpcReduction="10000"/>
          </a:bodyPr>
          <a:lstStyle/>
          <a:p>
            <a:pPr eaLnBrk="1" hangingPunct="1">
              <a:lnSpc>
                <a:spcPct val="80000"/>
              </a:lnSpc>
            </a:pPr>
            <a:endParaRPr lang="en-GB" altLang="pt-PT" sz="2000" b="1" dirty="0"/>
          </a:p>
          <a:p>
            <a:pPr algn="just" eaLnBrk="1" hangingPunct="1">
              <a:lnSpc>
                <a:spcPct val="80000"/>
              </a:lnSpc>
            </a:pPr>
            <a:r>
              <a:rPr lang="en-GB" altLang="pt-PT" sz="2400" b="1" dirty="0"/>
              <a:t>STEPS IN THE MODEL BY BURKE AND LITWIN. PROCESS</a:t>
            </a:r>
            <a:endParaRPr lang="pt-PT" altLang="pt-PT" sz="2400" b="1" dirty="0"/>
          </a:p>
          <a:p>
            <a:pPr algn="just" eaLnBrk="1" hangingPunct="1">
              <a:lnSpc>
                <a:spcPct val="80000"/>
              </a:lnSpc>
            </a:pPr>
            <a:endParaRPr lang="en-GB" altLang="pt-PT" sz="2400" dirty="0"/>
          </a:p>
          <a:p>
            <a:pPr algn="just" eaLnBrk="1" hangingPunct="1">
              <a:lnSpc>
                <a:spcPct val="80000"/>
              </a:lnSpc>
            </a:pPr>
            <a:r>
              <a:rPr lang="en-GB" altLang="pt-PT" sz="2400" dirty="0"/>
              <a:t>Burke and </a:t>
            </a:r>
            <a:r>
              <a:rPr lang="en-GB" altLang="pt-PT" sz="2400" dirty="0" err="1"/>
              <a:t>Litwin</a:t>
            </a:r>
            <a:r>
              <a:rPr lang="en-GB" altLang="pt-PT" sz="2400" dirty="0"/>
              <a:t> distinguish between </a:t>
            </a:r>
            <a:r>
              <a:rPr lang="en-GB" altLang="pt-PT" sz="2400" b="1" dirty="0"/>
              <a:t>transformational factors</a:t>
            </a:r>
            <a:r>
              <a:rPr lang="en-GB" altLang="pt-PT" sz="2400" dirty="0"/>
              <a:t> (yellow boxes) and </a:t>
            </a:r>
            <a:r>
              <a:rPr lang="en-GB" altLang="pt-PT" sz="2400" b="1" dirty="0"/>
              <a:t>transactional factors</a:t>
            </a:r>
            <a:r>
              <a:rPr lang="en-GB" altLang="pt-PT" sz="2400" dirty="0"/>
              <a:t> (green boxes). </a:t>
            </a:r>
          </a:p>
          <a:p>
            <a:pPr algn="just" eaLnBrk="1" hangingPunct="1">
              <a:lnSpc>
                <a:spcPct val="80000"/>
              </a:lnSpc>
            </a:pPr>
            <a:r>
              <a:rPr lang="en-GB" altLang="pt-PT" sz="2400" dirty="0"/>
              <a:t>Transformational change happens in response to the external environment, which directly affects the mission, strategy, leadership and culture of the organization. </a:t>
            </a:r>
          </a:p>
          <a:p>
            <a:pPr algn="just" eaLnBrk="1" hangingPunct="1">
              <a:lnSpc>
                <a:spcPct val="80000"/>
              </a:lnSpc>
            </a:pPr>
            <a:r>
              <a:rPr lang="en-GB" altLang="pt-PT" sz="2400" dirty="0"/>
              <a:t>In turn,  the transactional factors are affected: structure, systems, management practices, and work </a:t>
            </a:r>
            <a:r>
              <a:rPr lang="en-GB" altLang="pt-PT" sz="2400" u="sng" dirty="0"/>
              <a:t>climate</a:t>
            </a:r>
            <a:r>
              <a:rPr lang="en-GB" altLang="pt-PT" sz="2400" dirty="0"/>
              <a:t>. </a:t>
            </a:r>
          </a:p>
          <a:p>
            <a:pPr algn="just" eaLnBrk="1" hangingPunct="1">
              <a:lnSpc>
                <a:spcPct val="80000"/>
              </a:lnSpc>
            </a:pPr>
            <a:r>
              <a:rPr lang="en-GB" altLang="pt-PT" sz="2400" dirty="0"/>
              <a:t>These transformational and transactional factors together affect motivation, which in turn affects performance.</a:t>
            </a:r>
          </a:p>
          <a:p>
            <a:pPr algn="just" eaLnBrk="1" hangingPunct="1">
              <a:lnSpc>
                <a:spcPct val="80000"/>
              </a:lnSpc>
            </a:pPr>
            <a:r>
              <a:rPr lang="en-GB" altLang="pt-PT" sz="2400" dirty="0"/>
              <a:t>There is a feedback loop: the organizational performance can directly effect the external environment.</a:t>
            </a:r>
            <a:endParaRPr lang="pt-PT" altLang="pt-PT" sz="2400" dirty="0"/>
          </a:p>
          <a:p>
            <a:pPr eaLnBrk="1" hangingPunct="1">
              <a:lnSpc>
                <a:spcPct val="80000"/>
              </a:lnSpc>
            </a:pPr>
            <a:endParaRPr lang="pt-PT" altLang="pt-PT" sz="2200" dirty="0"/>
          </a:p>
        </p:txBody>
      </p:sp>
    </p:spTree>
    <p:extLst>
      <p:ext uri="{BB962C8B-B14F-4D97-AF65-F5344CB8AC3E}">
        <p14:creationId xmlns:p14="http://schemas.microsoft.com/office/powerpoint/2010/main" val="232971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eaLnBrk="1" hangingPunct="1">
              <a:defRPr/>
            </a:pPr>
            <a:r>
              <a:rPr lang="pt-PT" sz="4000" b="1" dirty="0"/>
              <a:t>KURT LEWIN’S FIELD ANALYSIS</a:t>
            </a:r>
          </a:p>
        </p:txBody>
      </p:sp>
      <p:pic>
        <p:nvPicPr>
          <p:cNvPr id="10243" name="Picture 4" descr="Force Field Analysis Diagram Lewin"/>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90688"/>
            <a:ext cx="10515600" cy="4800263"/>
          </a:xfrm>
          <a:solidFill>
            <a:srgbClr val="FF0000"/>
          </a:solidFill>
        </p:spPr>
      </p:pic>
    </p:spTree>
    <p:extLst>
      <p:ext uri="{BB962C8B-B14F-4D97-AF65-F5344CB8AC3E}">
        <p14:creationId xmlns:p14="http://schemas.microsoft.com/office/powerpoint/2010/main" val="2502936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Burke and </a:t>
            </a:r>
            <a:r>
              <a:rPr lang="en-GB" altLang="ja-JP" sz="4000" b="1" dirty="0" err="1">
                <a:ea typeface="ＭＳ Ｐゴシック" charset="-128"/>
              </a:rPr>
              <a:t>Litwin’s</a:t>
            </a:r>
            <a:r>
              <a:rPr lang="pt-PT" altLang="ja-JP" sz="4000" b="1" dirty="0">
                <a:ea typeface="ＭＳ Ｐゴシック" charset="-128"/>
              </a:rPr>
              <a:t> </a:t>
            </a:r>
            <a:r>
              <a:rPr lang="en-GB" altLang="ja-JP" sz="4000" b="1" dirty="0">
                <a:ea typeface="ＭＳ Ｐゴシック" charset="-128"/>
              </a:rPr>
              <a:t>Organizational Performance and Change</a:t>
            </a:r>
            <a:endParaRPr lang="pt-PT" sz="4000" b="1" dirty="0"/>
          </a:p>
        </p:txBody>
      </p:sp>
      <p:sp>
        <p:nvSpPr>
          <p:cNvPr id="77827" name="Rectangle 3"/>
          <p:cNvSpPr>
            <a:spLocks noGrp="1" noChangeArrowheads="1"/>
          </p:cNvSpPr>
          <p:nvPr>
            <p:ph type="body" idx="1"/>
          </p:nvPr>
        </p:nvSpPr>
        <p:spPr/>
        <p:txBody>
          <a:bodyPr>
            <a:normAutofit/>
          </a:bodyPr>
          <a:lstStyle/>
          <a:p>
            <a:pPr algn="just" eaLnBrk="1" hangingPunct="1">
              <a:lnSpc>
                <a:spcPct val="80000"/>
              </a:lnSpc>
            </a:pPr>
            <a:r>
              <a:rPr lang="en-GB" altLang="pt-PT" b="1" dirty="0"/>
              <a:t>STRENGTHS OF THE BURKE-LITWIN MODEL. </a:t>
            </a:r>
            <a:r>
              <a:rPr lang="pt-PT" altLang="pt-PT" b="1" dirty="0" err="1"/>
              <a:t>Benefits</a:t>
            </a:r>
            <a:endParaRPr lang="pt-PT" altLang="pt-PT" b="1" dirty="0"/>
          </a:p>
          <a:p>
            <a:pPr algn="just" eaLnBrk="1" hangingPunct="1">
              <a:lnSpc>
                <a:spcPct val="80000"/>
              </a:lnSpc>
            </a:pPr>
            <a:endParaRPr lang="en-GB" altLang="pt-PT" dirty="0"/>
          </a:p>
          <a:p>
            <a:pPr algn="just" eaLnBrk="1" hangingPunct="1">
              <a:lnSpc>
                <a:spcPct val="80000"/>
              </a:lnSpc>
            </a:pPr>
            <a:r>
              <a:rPr lang="en-GB" altLang="pt-PT" dirty="0"/>
              <a:t>Overview: the framework integrates many major change factors.</a:t>
            </a:r>
          </a:p>
          <a:p>
            <a:pPr algn="just" eaLnBrk="1" hangingPunct="1">
              <a:lnSpc>
                <a:spcPct val="80000"/>
              </a:lnSpc>
            </a:pPr>
            <a:r>
              <a:rPr lang="en-GB" altLang="pt-PT" dirty="0"/>
              <a:t>External environment is the main factor (although not necessarily the starting point).</a:t>
            </a:r>
          </a:p>
          <a:p>
            <a:pPr algn="just" eaLnBrk="1" hangingPunct="1">
              <a:lnSpc>
                <a:spcPct val="80000"/>
              </a:lnSpc>
            </a:pPr>
            <a:r>
              <a:rPr lang="en-GB" altLang="pt-PT" dirty="0"/>
              <a:t>The hierarchy and causality between the elements.</a:t>
            </a:r>
          </a:p>
          <a:p>
            <a:pPr algn="just" eaLnBrk="1" hangingPunct="1">
              <a:lnSpc>
                <a:spcPct val="80000"/>
              </a:lnSpc>
            </a:pPr>
            <a:r>
              <a:rPr lang="en-GB" altLang="pt-PT" dirty="0"/>
              <a:t>The model distinguishes between the set of variables that influence and are influenced by organizational climate (everyday, transactional level) and those influenced by organizational culture (fundamental, transformational level).</a:t>
            </a:r>
            <a:endParaRPr lang="en-GB" altLang="pt-PT" b="1" dirty="0"/>
          </a:p>
        </p:txBody>
      </p:sp>
    </p:spTree>
    <p:extLst>
      <p:ext uri="{BB962C8B-B14F-4D97-AF65-F5344CB8AC3E}">
        <p14:creationId xmlns:p14="http://schemas.microsoft.com/office/powerpoint/2010/main" val="3604214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3600" b="1" dirty="0"/>
              <a:t>Burke and </a:t>
            </a:r>
            <a:r>
              <a:rPr lang="en-US" sz="3600" b="1" dirty="0" err="1"/>
              <a:t>Litwin’s</a:t>
            </a:r>
            <a:r>
              <a:rPr lang="en-US" sz="3600" b="1" dirty="0"/>
              <a:t> Organizational Performance and Change</a:t>
            </a:r>
            <a:endParaRPr lang="pt-PT" sz="3600" b="1" dirty="0"/>
          </a:p>
        </p:txBody>
      </p:sp>
      <p:sp>
        <p:nvSpPr>
          <p:cNvPr id="79875" name="Content Placeholder 2"/>
          <p:cNvSpPr>
            <a:spLocks noGrp="1"/>
          </p:cNvSpPr>
          <p:nvPr>
            <p:ph idx="1"/>
          </p:nvPr>
        </p:nvSpPr>
        <p:spPr/>
        <p:txBody>
          <a:bodyPr/>
          <a:lstStyle/>
          <a:p>
            <a:pPr algn="just" eaLnBrk="1" hangingPunct="1"/>
            <a:r>
              <a:rPr lang="en-US" altLang="pt-PT" sz="3600" dirty="0" smtClean="0"/>
              <a:t>LIMITATIONS OF THE MODEL BY BURKE AND LITWIN. Disadvantages</a:t>
            </a:r>
          </a:p>
          <a:p>
            <a:pPr algn="just" eaLnBrk="1" hangingPunct="1"/>
            <a:r>
              <a:rPr lang="en-US" altLang="pt-PT" sz="3600" dirty="0" smtClean="0"/>
              <a:t>The model is a bit complex (although still an oversimplification of the reality).</a:t>
            </a:r>
          </a:p>
          <a:p>
            <a:pPr algn="just" eaLnBrk="1" hangingPunct="1"/>
            <a:r>
              <a:rPr lang="en-US" altLang="pt-PT" sz="3600" dirty="0" smtClean="0"/>
              <a:t>Some organizational changes may be initiated by leadership or by internal factors rather than by the external environment. </a:t>
            </a:r>
          </a:p>
          <a:p>
            <a:pPr eaLnBrk="1" hangingPunct="1"/>
            <a:endParaRPr lang="pt-PT" altLang="pt-PT" dirty="0" smtClean="0"/>
          </a:p>
        </p:txBody>
      </p:sp>
    </p:spTree>
    <p:extLst>
      <p:ext uri="{BB962C8B-B14F-4D97-AF65-F5344CB8AC3E}">
        <p14:creationId xmlns:p14="http://schemas.microsoft.com/office/powerpoint/2010/main" val="691375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Wilfried</a:t>
            </a:r>
            <a:r>
              <a:rPr lang="pt-PT" altLang="ja-JP" sz="4000" b="1" dirty="0">
                <a:ea typeface="ＭＳ Ｐゴシック" charset="-128"/>
              </a:rPr>
              <a:t> </a:t>
            </a:r>
            <a:r>
              <a:rPr lang="pt-PT" altLang="ja-JP" sz="4000" b="1" dirty="0" err="1">
                <a:ea typeface="ＭＳ Ｐゴシック" charset="-128"/>
              </a:rPr>
              <a:t>Krüger’s</a:t>
            </a:r>
            <a:r>
              <a:rPr lang="pt-PT" altLang="ja-JP" sz="4000" b="1" dirty="0">
                <a:ea typeface="ＭＳ Ｐゴシック" charset="-128"/>
              </a:rPr>
              <a:t> </a:t>
            </a:r>
            <a:r>
              <a:rPr lang="pt-PT" altLang="ja-JP" sz="4000" b="1" dirty="0" err="1">
                <a:ea typeface="ＭＳ Ｐゴシック" charset="-128"/>
              </a:rPr>
              <a:t>Change</a:t>
            </a:r>
            <a:r>
              <a:rPr lang="pt-PT" altLang="ja-JP" sz="4000" b="1" dirty="0">
                <a:ea typeface="ＭＳ Ｐゴシック" charset="-128"/>
              </a:rPr>
              <a:t> Management Iceberg</a:t>
            </a:r>
            <a:endParaRPr lang="pt-PT" sz="4000" b="1" dirty="0"/>
          </a:p>
        </p:txBody>
      </p:sp>
      <p:sp>
        <p:nvSpPr>
          <p:cNvPr id="70659" name="Rectangle 3"/>
          <p:cNvSpPr>
            <a:spLocks noGrp="1" noChangeArrowheads="1"/>
          </p:cNvSpPr>
          <p:nvPr>
            <p:ph type="body" idx="1"/>
          </p:nvPr>
        </p:nvSpPr>
        <p:spPr/>
        <p:txBody>
          <a:bodyPr>
            <a:noAutofit/>
          </a:bodyPr>
          <a:lstStyle/>
          <a:p>
            <a:pPr algn="just" eaLnBrk="1" hangingPunct="1">
              <a:lnSpc>
                <a:spcPct val="80000"/>
              </a:lnSpc>
              <a:defRPr/>
            </a:pPr>
            <a:r>
              <a:rPr lang="pt-PT" sz="2400" dirty="0" err="1"/>
              <a:t>The</a:t>
            </a:r>
            <a:r>
              <a:rPr lang="pt-PT" sz="2400" dirty="0"/>
              <a:t> </a:t>
            </a:r>
            <a:r>
              <a:rPr lang="pt-PT" sz="2400" dirty="0" err="1"/>
              <a:t>Change</a:t>
            </a:r>
            <a:r>
              <a:rPr lang="pt-PT" sz="2400" dirty="0"/>
              <a:t> Management Iceberg </a:t>
            </a:r>
            <a:r>
              <a:rPr lang="pt-PT" sz="2400" dirty="0" err="1"/>
              <a:t>of</a:t>
            </a:r>
            <a:r>
              <a:rPr lang="pt-PT" sz="2400" dirty="0"/>
              <a:t> </a:t>
            </a:r>
            <a:r>
              <a:rPr lang="pt-PT" sz="2400" dirty="0" err="1"/>
              <a:t>Wilfried</a:t>
            </a:r>
            <a:r>
              <a:rPr lang="pt-PT" sz="2400" dirty="0"/>
              <a:t> </a:t>
            </a:r>
            <a:r>
              <a:rPr lang="pt-PT" sz="2400" dirty="0" err="1"/>
              <a:t>Krüger</a:t>
            </a:r>
            <a:r>
              <a:rPr lang="pt-PT" sz="2400" dirty="0"/>
              <a:t> </a:t>
            </a:r>
            <a:r>
              <a:rPr lang="pt-PT" sz="2400" dirty="0" err="1"/>
              <a:t>is</a:t>
            </a:r>
            <a:r>
              <a:rPr lang="pt-PT" sz="2400" dirty="0"/>
              <a:t> a </a:t>
            </a:r>
            <a:r>
              <a:rPr lang="pt-PT" sz="2400" dirty="0" err="1"/>
              <a:t>strong</a:t>
            </a:r>
            <a:r>
              <a:rPr lang="pt-PT" sz="2400" dirty="0"/>
              <a:t> </a:t>
            </a:r>
            <a:r>
              <a:rPr lang="pt-PT" sz="2400" dirty="0" err="1"/>
              <a:t>visualization</a:t>
            </a:r>
            <a:r>
              <a:rPr lang="pt-PT" sz="2400" dirty="0"/>
              <a:t> </a:t>
            </a:r>
            <a:r>
              <a:rPr lang="pt-PT" sz="2400" dirty="0" err="1"/>
              <a:t>of</a:t>
            </a:r>
            <a:r>
              <a:rPr lang="pt-PT" sz="2400" dirty="0"/>
              <a:t> </a:t>
            </a:r>
            <a:r>
              <a:rPr lang="pt-PT" sz="2400" dirty="0" err="1"/>
              <a:t>what</a:t>
            </a:r>
            <a:r>
              <a:rPr lang="pt-PT" sz="2400" dirty="0"/>
              <a:t> </a:t>
            </a:r>
            <a:r>
              <a:rPr lang="pt-PT" sz="2400" dirty="0" err="1"/>
              <a:t>is</a:t>
            </a:r>
            <a:r>
              <a:rPr lang="pt-PT" sz="2400" dirty="0"/>
              <a:t> </a:t>
            </a:r>
            <a:r>
              <a:rPr lang="pt-PT" sz="2400" dirty="0" err="1"/>
              <a:t>arguably</a:t>
            </a:r>
            <a:r>
              <a:rPr lang="pt-PT" sz="2400" dirty="0"/>
              <a:t> </a:t>
            </a:r>
            <a:r>
              <a:rPr lang="pt-PT" sz="2400" dirty="0" err="1"/>
              <a:t>the</a:t>
            </a:r>
            <a:r>
              <a:rPr lang="pt-PT" sz="2400" dirty="0"/>
              <a:t> </a:t>
            </a:r>
            <a:r>
              <a:rPr lang="pt-PT" sz="2400" dirty="0" err="1"/>
              <a:t>essence</a:t>
            </a:r>
            <a:r>
              <a:rPr lang="pt-PT" sz="2400" dirty="0"/>
              <a:t> </a:t>
            </a:r>
            <a:r>
              <a:rPr lang="pt-PT" sz="2400" dirty="0" err="1"/>
              <a:t>of</a:t>
            </a:r>
            <a:r>
              <a:rPr lang="pt-PT" sz="2400" dirty="0"/>
              <a:t> </a:t>
            </a:r>
            <a:r>
              <a:rPr lang="pt-PT" sz="2400" dirty="0" err="1"/>
              <a:t>change</a:t>
            </a:r>
            <a:r>
              <a:rPr lang="pt-PT" sz="2400" dirty="0"/>
              <a:t> in </a:t>
            </a:r>
            <a:r>
              <a:rPr lang="pt-PT" sz="2400" dirty="0" err="1"/>
              <a:t>organizations</a:t>
            </a:r>
            <a:r>
              <a:rPr lang="pt-PT" sz="2400" dirty="0"/>
              <a:t>: </a:t>
            </a:r>
            <a:r>
              <a:rPr lang="pt-PT" sz="2400" dirty="0" err="1"/>
              <a:t>dealing</a:t>
            </a:r>
            <a:r>
              <a:rPr lang="pt-PT" sz="2400" dirty="0"/>
              <a:t> </a:t>
            </a:r>
            <a:r>
              <a:rPr lang="pt-PT" sz="2400" dirty="0" err="1"/>
              <a:t>with</a:t>
            </a:r>
            <a:r>
              <a:rPr lang="pt-PT" sz="2400" dirty="0"/>
              <a:t> </a:t>
            </a:r>
            <a:r>
              <a:rPr lang="pt-PT" sz="2400" dirty="0" err="1"/>
              <a:t>barriers</a:t>
            </a:r>
            <a:r>
              <a:rPr lang="pt-PT" sz="2400" dirty="0"/>
              <a:t>. </a:t>
            </a:r>
          </a:p>
          <a:p>
            <a:pPr marL="0" indent="0" algn="just">
              <a:lnSpc>
                <a:spcPct val="80000"/>
              </a:lnSpc>
              <a:buNone/>
              <a:defRPr/>
            </a:pPr>
            <a:r>
              <a:rPr lang="pt-PT" sz="2400" dirty="0"/>
              <a:t> </a:t>
            </a:r>
            <a:r>
              <a:rPr lang="pt-PT" sz="2400" b="1" dirty="0" err="1" smtClean="0"/>
              <a:t>The</a:t>
            </a:r>
            <a:r>
              <a:rPr lang="pt-PT" sz="2400" b="1" dirty="0" smtClean="0"/>
              <a:t> </a:t>
            </a:r>
            <a:r>
              <a:rPr lang="pt-PT" sz="2400" b="1" dirty="0"/>
              <a:t>top </a:t>
            </a:r>
            <a:r>
              <a:rPr lang="pt-PT" sz="2400" b="1" dirty="0" err="1"/>
              <a:t>of</a:t>
            </a:r>
            <a:r>
              <a:rPr lang="pt-PT" sz="2400" b="1" dirty="0"/>
              <a:t> </a:t>
            </a:r>
            <a:r>
              <a:rPr lang="pt-PT" sz="2400" b="1" dirty="0" err="1"/>
              <a:t>the</a:t>
            </a:r>
            <a:r>
              <a:rPr lang="pt-PT" sz="2400" b="1" dirty="0"/>
              <a:t> iceberg</a:t>
            </a:r>
          </a:p>
          <a:p>
            <a:pPr algn="just" eaLnBrk="1" hangingPunct="1">
              <a:lnSpc>
                <a:spcPct val="80000"/>
              </a:lnSpc>
              <a:defRPr/>
            </a:pPr>
            <a:r>
              <a:rPr lang="pt-PT" sz="2400" dirty="0" err="1"/>
              <a:t>According</a:t>
            </a:r>
            <a:r>
              <a:rPr lang="pt-PT" sz="2400" dirty="0"/>
              <a:t> to </a:t>
            </a:r>
            <a:r>
              <a:rPr lang="pt-PT" sz="2400" dirty="0" err="1"/>
              <a:t>Krüger</a:t>
            </a:r>
            <a:r>
              <a:rPr lang="pt-PT" sz="2400" dirty="0"/>
              <a:t> </a:t>
            </a:r>
            <a:r>
              <a:rPr lang="pt-PT" sz="2400" dirty="0" err="1"/>
              <a:t>many</a:t>
            </a:r>
            <a:r>
              <a:rPr lang="pt-PT" sz="2400" dirty="0"/>
              <a:t> </a:t>
            </a:r>
            <a:r>
              <a:rPr lang="pt-PT" sz="2400" dirty="0" err="1"/>
              <a:t>change</a:t>
            </a:r>
            <a:r>
              <a:rPr lang="pt-PT" sz="2400" dirty="0"/>
              <a:t> managers </a:t>
            </a:r>
            <a:r>
              <a:rPr lang="pt-PT" sz="2400" dirty="0" err="1"/>
              <a:t>only</a:t>
            </a:r>
            <a:r>
              <a:rPr lang="pt-PT" sz="2400" dirty="0"/>
              <a:t> </a:t>
            </a:r>
            <a:r>
              <a:rPr lang="pt-PT" sz="2400" dirty="0" err="1"/>
              <a:t>consider</a:t>
            </a:r>
            <a:r>
              <a:rPr lang="pt-PT" sz="2400" dirty="0"/>
              <a:t> </a:t>
            </a:r>
            <a:r>
              <a:rPr lang="pt-PT" sz="2400" dirty="0" err="1"/>
              <a:t>the</a:t>
            </a:r>
            <a:r>
              <a:rPr lang="pt-PT" sz="2400" dirty="0"/>
              <a:t> top </a:t>
            </a:r>
            <a:r>
              <a:rPr lang="pt-PT" sz="2400" dirty="0" err="1"/>
              <a:t>of</a:t>
            </a:r>
            <a:r>
              <a:rPr lang="pt-PT" sz="2400" dirty="0"/>
              <a:t> </a:t>
            </a:r>
            <a:r>
              <a:rPr lang="pt-PT" sz="2400" dirty="0" err="1"/>
              <a:t>the</a:t>
            </a:r>
            <a:r>
              <a:rPr lang="pt-PT" sz="2400" dirty="0"/>
              <a:t> iceberg: </a:t>
            </a:r>
            <a:r>
              <a:rPr lang="pt-PT" sz="2400" dirty="0" err="1"/>
              <a:t>Cost</a:t>
            </a:r>
            <a:r>
              <a:rPr lang="pt-PT" sz="2400" dirty="0"/>
              <a:t>, </a:t>
            </a:r>
            <a:r>
              <a:rPr lang="pt-PT" sz="2400" dirty="0" err="1"/>
              <a:t>Quality</a:t>
            </a:r>
            <a:r>
              <a:rPr lang="pt-PT" sz="2400" dirty="0"/>
              <a:t> </a:t>
            </a:r>
            <a:r>
              <a:rPr lang="pt-PT" sz="2400" dirty="0" err="1"/>
              <a:t>and</a:t>
            </a:r>
            <a:r>
              <a:rPr lang="pt-PT" sz="2400" dirty="0"/>
              <a:t> Time ("</a:t>
            </a:r>
            <a:r>
              <a:rPr lang="pt-PT" sz="2400" dirty="0" err="1"/>
              <a:t>Issue</a:t>
            </a:r>
            <a:r>
              <a:rPr lang="pt-PT" sz="2400" dirty="0"/>
              <a:t> Management").</a:t>
            </a:r>
          </a:p>
          <a:p>
            <a:pPr algn="just" eaLnBrk="1" hangingPunct="1">
              <a:lnSpc>
                <a:spcPct val="80000"/>
              </a:lnSpc>
              <a:defRPr/>
            </a:pPr>
            <a:r>
              <a:rPr lang="pt-PT" sz="2400" b="1" dirty="0" err="1" smtClean="0"/>
              <a:t>Below</a:t>
            </a:r>
            <a:r>
              <a:rPr lang="pt-PT" sz="2400" b="1" dirty="0" smtClean="0"/>
              <a:t> </a:t>
            </a:r>
            <a:r>
              <a:rPr lang="pt-PT" sz="2400" b="1" dirty="0" err="1"/>
              <a:t>the</a:t>
            </a:r>
            <a:r>
              <a:rPr lang="pt-PT" sz="2400" b="1" dirty="0"/>
              <a:t> </a:t>
            </a:r>
            <a:r>
              <a:rPr lang="pt-PT" sz="2400" b="1" dirty="0" err="1"/>
              <a:t>surface</a:t>
            </a:r>
            <a:r>
              <a:rPr lang="pt-PT" sz="2400" b="1" dirty="0"/>
              <a:t> </a:t>
            </a:r>
            <a:r>
              <a:rPr lang="pt-PT" sz="2400" b="1" dirty="0" err="1"/>
              <a:t>of</a:t>
            </a:r>
            <a:r>
              <a:rPr lang="pt-PT" sz="2400" b="1" dirty="0"/>
              <a:t> </a:t>
            </a:r>
            <a:r>
              <a:rPr lang="pt-PT" sz="2400" b="1" dirty="0" err="1"/>
              <a:t>the</a:t>
            </a:r>
            <a:r>
              <a:rPr lang="pt-PT" sz="2400" b="1" dirty="0"/>
              <a:t> iceberg</a:t>
            </a:r>
          </a:p>
          <a:p>
            <a:pPr algn="just" eaLnBrk="1" hangingPunct="1">
              <a:lnSpc>
                <a:spcPct val="80000"/>
              </a:lnSpc>
              <a:defRPr/>
            </a:pPr>
            <a:r>
              <a:rPr lang="pt-PT" sz="2400" dirty="0" err="1"/>
              <a:t>However</a:t>
            </a:r>
            <a:r>
              <a:rPr lang="pt-PT" sz="2400" dirty="0"/>
              <a:t>, </a:t>
            </a:r>
            <a:r>
              <a:rPr lang="pt-PT" sz="2400" dirty="0" err="1"/>
              <a:t>below</a:t>
            </a:r>
            <a:r>
              <a:rPr lang="pt-PT" sz="2400" dirty="0"/>
              <a:t> </a:t>
            </a:r>
            <a:r>
              <a:rPr lang="pt-PT" sz="2400" dirty="0" err="1"/>
              <a:t>the</a:t>
            </a:r>
            <a:r>
              <a:rPr lang="pt-PT" sz="2400" dirty="0"/>
              <a:t> </a:t>
            </a:r>
            <a:r>
              <a:rPr lang="pt-PT" sz="2400" dirty="0" err="1"/>
              <a:t>surface</a:t>
            </a:r>
            <a:r>
              <a:rPr lang="pt-PT" sz="2400" dirty="0"/>
              <a:t> </a:t>
            </a:r>
            <a:r>
              <a:rPr lang="pt-PT" sz="2400" dirty="0" err="1"/>
              <a:t>of</a:t>
            </a:r>
            <a:r>
              <a:rPr lang="pt-PT" sz="2400" dirty="0"/>
              <a:t> </a:t>
            </a:r>
            <a:r>
              <a:rPr lang="pt-PT" sz="2400" dirty="0" err="1"/>
              <a:t>the</a:t>
            </a:r>
            <a:r>
              <a:rPr lang="pt-PT" sz="2400" dirty="0"/>
              <a:t> </a:t>
            </a:r>
            <a:r>
              <a:rPr lang="pt-PT" sz="2400" dirty="0" err="1"/>
              <a:t>water</a:t>
            </a:r>
            <a:r>
              <a:rPr lang="pt-PT" sz="2400" dirty="0"/>
              <a:t> </a:t>
            </a:r>
            <a:r>
              <a:rPr lang="pt-PT" sz="2400" dirty="0" err="1"/>
              <a:t>there</a:t>
            </a:r>
            <a:r>
              <a:rPr lang="pt-PT" sz="2400" dirty="0"/>
              <a:t> are </a:t>
            </a:r>
            <a:r>
              <a:rPr lang="pt-PT" sz="2400" dirty="0" err="1"/>
              <a:t>two</a:t>
            </a:r>
            <a:r>
              <a:rPr lang="pt-PT" sz="2400" dirty="0"/>
              <a:t> more </a:t>
            </a:r>
            <a:r>
              <a:rPr lang="pt-PT" sz="2400" dirty="0" err="1"/>
              <a:t>dimensions</a:t>
            </a:r>
            <a:r>
              <a:rPr lang="pt-PT" sz="2400" dirty="0"/>
              <a:t> </a:t>
            </a:r>
            <a:r>
              <a:rPr lang="pt-PT" sz="2400" dirty="0" err="1"/>
              <a:t>of</a:t>
            </a:r>
            <a:r>
              <a:rPr lang="pt-PT" sz="2400" dirty="0"/>
              <a:t> </a:t>
            </a:r>
            <a:r>
              <a:rPr lang="pt-PT" sz="2400" dirty="0" err="1"/>
              <a:t>Change</a:t>
            </a:r>
            <a:r>
              <a:rPr lang="pt-PT" sz="2400" dirty="0"/>
              <a:t> </a:t>
            </a:r>
            <a:r>
              <a:rPr lang="pt-PT" sz="2400" dirty="0" err="1"/>
              <a:t>and</a:t>
            </a:r>
            <a:r>
              <a:rPr lang="pt-PT" sz="2400" dirty="0"/>
              <a:t> </a:t>
            </a:r>
            <a:r>
              <a:rPr lang="pt-PT" sz="2400" dirty="0" err="1"/>
              <a:t>implementation</a:t>
            </a:r>
            <a:r>
              <a:rPr lang="pt-PT" sz="2400" dirty="0"/>
              <a:t> Management:</a:t>
            </a:r>
          </a:p>
          <a:p>
            <a:pPr algn="just" eaLnBrk="1" hangingPunct="1">
              <a:lnSpc>
                <a:spcPct val="80000"/>
              </a:lnSpc>
              <a:defRPr/>
            </a:pPr>
            <a:r>
              <a:rPr lang="pt-PT" sz="2400" dirty="0"/>
              <a:t>Management </a:t>
            </a:r>
            <a:r>
              <a:rPr lang="pt-PT" sz="2400" dirty="0" err="1"/>
              <a:t>of</a:t>
            </a:r>
            <a:r>
              <a:rPr lang="pt-PT" sz="2400" dirty="0"/>
              <a:t> </a:t>
            </a:r>
            <a:r>
              <a:rPr lang="pt-PT" sz="2400" dirty="0" err="1"/>
              <a:t>Perceptions</a:t>
            </a:r>
            <a:r>
              <a:rPr lang="pt-PT" sz="2400" dirty="0"/>
              <a:t> </a:t>
            </a:r>
            <a:r>
              <a:rPr lang="pt-PT" sz="2400" dirty="0" err="1"/>
              <a:t>and</a:t>
            </a:r>
            <a:r>
              <a:rPr lang="pt-PT" sz="2400" dirty="0"/>
              <a:t> </a:t>
            </a:r>
            <a:r>
              <a:rPr lang="pt-PT" sz="2400" dirty="0" err="1"/>
              <a:t>Beliefs</a:t>
            </a:r>
            <a:r>
              <a:rPr lang="pt-PT" sz="2400" dirty="0"/>
              <a:t>, </a:t>
            </a:r>
            <a:r>
              <a:rPr lang="pt-PT" sz="2400" dirty="0" err="1"/>
              <a:t>and</a:t>
            </a:r>
            <a:endParaRPr lang="pt-PT" sz="2400" dirty="0"/>
          </a:p>
          <a:p>
            <a:pPr algn="just" eaLnBrk="1" hangingPunct="1">
              <a:lnSpc>
                <a:spcPct val="80000"/>
              </a:lnSpc>
              <a:defRPr/>
            </a:pPr>
            <a:r>
              <a:rPr lang="pt-PT" sz="2400" dirty="0" err="1"/>
              <a:t>Power</a:t>
            </a:r>
            <a:r>
              <a:rPr lang="pt-PT" sz="2400" dirty="0"/>
              <a:t> </a:t>
            </a:r>
            <a:r>
              <a:rPr lang="pt-PT" sz="2400" dirty="0" err="1"/>
              <a:t>and</a:t>
            </a:r>
            <a:r>
              <a:rPr lang="pt-PT" sz="2400" dirty="0"/>
              <a:t> </a:t>
            </a:r>
            <a:r>
              <a:rPr lang="pt-PT" sz="2400" dirty="0" err="1"/>
              <a:t>Politics</a:t>
            </a:r>
            <a:r>
              <a:rPr lang="pt-PT" sz="2400" dirty="0"/>
              <a:t> Management</a:t>
            </a:r>
          </a:p>
          <a:p>
            <a:pPr algn="just" eaLnBrk="1" hangingPunct="1">
              <a:lnSpc>
                <a:spcPct val="80000"/>
              </a:lnSpc>
              <a:defRPr/>
            </a:pPr>
            <a:r>
              <a:rPr lang="pt-PT" sz="2400" dirty="0" err="1"/>
              <a:t>What</a:t>
            </a:r>
            <a:r>
              <a:rPr lang="pt-PT" sz="2400" dirty="0"/>
              <a:t> </a:t>
            </a:r>
            <a:r>
              <a:rPr lang="pt-PT" sz="2400" dirty="0" err="1"/>
              <a:t>kind</a:t>
            </a:r>
            <a:r>
              <a:rPr lang="pt-PT" sz="2400" dirty="0"/>
              <a:t> </a:t>
            </a:r>
            <a:r>
              <a:rPr lang="pt-PT" sz="2400" dirty="0" err="1"/>
              <a:t>of</a:t>
            </a:r>
            <a:r>
              <a:rPr lang="pt-PT" sz="2400" dirty="0"/>
              <a:t> </a:t>
            </a:r>
            <a:r>
              <a:rPr lang="pt-PT" sz="2400" dirty="0" err="1"/>
              <a:t>barriers</a:t>
            </a:r>
            <a:r>
              <a:rPr lang="pt-PT" sz="2400" dirty="0"/>
              <a:t> </a:t>
            </a:r>
            <a:r>
              <a:rPr lang="pt-PT" sz="2400" dirty="0" err="1"/>
              <a:t>arise</a:t>
            </a:r>
            <a:r>
              <a:rPr lang="pt-PT" sz="2400" dirty="0"/>
              <a:t>, </a:t>
            </a:r>
            <a:r>
              <a:rPr lang="pt-PT" sz="2400" dirty="0" err="1"/>
              <a:t>and</a:t>
            </a:r>
            <a:r>
              <a:rPr lang="pt-PT" sz="2400" dirty="0"/>
              <a:t> </a:t>
            </a:r>
            <a:r>
              <a:rPr lang="pt-PT" sz="2400" dirty="0" err="1"/>
              <a:t>what</a:t>
            </a:r>
            <a:r>
              <a:rPr lang="pt-PT" sz="2400" dirty="0"/>
              <a:t> </a:t>
            </a:r>
            <a:r>
              <a:rPr lang="pt-PT" sz="2400" dirty="0" err="1"/>
              <a:t>kind</a:t>
            </a:r>
            <a:r>
              <a:rPr lang="pt-PT" sz="2400" dirty="0"/>
              <a:t> </a:t>
            </a:r>
            <a:r>
              <a:rPr lang="pt-PT" sz="2400" dirty="0" err="1"/>
              <a:t>of</a:t>
            </a:r>
            <a:r>
              <a:rPr lang="pt-PT" sz="2400" dirty="0"/>
              <a:t> </a:t>
            </a:r>
            <a:r>
              <a:rPr lang="pt-PT" sz="2400" dirty="0" err="1"/>
              <a:t>Implementation</a:t>
            </a:r>
            <a:r>
              <a:rPr lang="pt-PT" sz="2400" dirty="0"/>
              <a:t> Management </a:t>
            </a:r>
            <a:r>
              <a:rPr lang="pt-PT" sz="2400" dirty="0" err="1"/>
              <a:t>is</a:t>
            </a:r>
            <a:r>
              <a:rPr lang="pt-PT" sz="2400" dirty="0"/>
              <a:t> </a:t>
            </a:r>
            <a:r>
              <a:rPr lang="pt-PT" sz="2400" dirty="0" err="1"/>
              <a:t>consequently</a:t>
            </a:r>
            <a:r>
              <a:rPr lang="pt-PT" sz="2400" dirty="0"/>
              <a:t> </a:t>
            </a:r>
            <a:r>
              <a:rPr lang="pt-PT" sz="2400" dirty="0" err="1"/>
              <a:t>needed</a:t>
            </a:r>
            <a:r>
              <a:rPr lang="pt-PT" sz="2400" dirty="0"/>
              <a:t>, </a:t>
            </a:r>
            <a:r>
              <a:rPr lang="pt-PT" sz="2400" dirty="0" err="1"/>
              <a:t>depends</a:t>
            </a:r>
            <a:r>
              <a:rPr lang="pt-PT" sz="2400" dirty="0"/>
              <a:t> </a:t>
            </a:r>
            <a:r>
              <a:rPr lang="pt-PT" sz="2400" dirty="0" err="1"/>
              <a:t>on</a:t>
            </a:r>
            <a:r>
              <a:rPr lang="pt-PT" sz="2400" dirty="0"/>
              <a:t>:</a:t>
            </a:r>
          </a:p>
        </p:txBody>
      </p:sp>
    </p:spTree>
    <p:extLst>
      <p:ext uri="{BB962C8B-B14F-4D97-AF65-F5344CB8AC3E}">
        <p14:creationId xmlns:p14="http://schemas.microsoft.com/office/powerpoint/2010/main" val="2372372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Wilfried</a:t>
            </a:r>
            <a:r>
              <a:rPr lang="pt-PT" altLang="ja-JP" sz="4000" b="1" dirty="0">
                <a:ea typeface="ＭＳ Ｐゴシック" charset="-128"/>
              </a:rPr>
              <a:t> </a:t>
            </a:r>
            <a:r>
              <a:rPr lang="pt-PT" altLang="ja-JP" sz="4000" b="1" dirty="0" err="1">
                <a:ea typeface="ＭＳ Ｐゴシック" charset="-128"/>
              </a:rPr>
              <a:t>Krüger’s</a:t>
            </a:r>
            <a:r>
              <a:rPr lang="pt-PT" altLang="ja-JP" sz="4000" b="1" dirty="0">
                <a:ea typeface="ＭＳ Ｐゴシック" charset="-128"/>
              </a:rPr>
              <a:t> </a:t>
            </a:r>
            <a:r>
              <a:rPr lang="pt-PT" altLang="ja-JP" sz="4000" b="1" dirty="0" err="1">
                <a:ea typeface="ＭＳ Ｐゴシック" charset="-128"/>
              </a:rPr>
              <a:t>Change</a:t>
            </a:r>
            <a:r>
              <a:rPr lang="pt-PT" altLang="ja-JP" sz="4000" b="1" dirty="0">
                <a:ea typeface="ＭＳ Ｐゴシック" charset="-128"/>
              </a:rPr>
              <a:t> Management Iceberg</a:t>
            </a:r>
            <a:endParaRPr lang="pt-PT" sz="4000" b="1" dirty="0">
              <a:ea typeface="ＭＳ Ｐゴシック" charset="-128"/>
            </a:endParaRPr>
          </a:p>
        </p:txBody>
      </p:sp>
      <p:sp>
        <p:nvSpPr>
          <p:cNvPr id="82947" name="Rectangle 3"/>
          <p:cNvSpPr>
            <a:spLocks noGrp="1" noChangeArrowheads="1"/>
          </p:cNvSpPr>
          <p:nvPr>
            <p:ph type="body" idx="1"/>
          </p:nvPr>
        </p:nvSpPr>
        <p:spPr/>
        <p:txBody>
          <a:bodyPr/>
          <a:lstStyle/>
          <a:p>
            <a:pPr marL="0" indent="0" algn="just" eaLnBrk="1" hangingPunct="1">
              <a:lnSpc>
                <a:spcPct val="90000"/>
              </a:lnSpc>
              <a:buNone/>
            </a:pPr>
            <a:r>
              <a:rPr lang="pt-PT" altLang="pt-PT" dirty="0"/>
              <a:t>1. </a:t>
            </a:r>
            <a:r>
              <a:rPr lang="pt-PT" altLang="pt-PT" dirty="0" err="1" smtClean="0"/>
              <a:t>The</a:t>
            </a:r>
            <a:r>
              <a:rPr lang="pt-PT" altLang="pt-PT" dirty="0" smtClean="0"/>
              <a:t> </a:t>
            </a:r>
            <a:r>
              <a:rPr lang="pt-PT" altLang="pt-PT" b="1" dirty="0" err="1"/>
              <a:t>kind</a:t>
            </a:r>
            <a:r>
              <a:rPr lang="pt-PT" altLang="pt-PT" b="1" dirty="0"/>
              <a:t> </a:t>
            </a:r>
            <a:r>
              <a:rPr lang="pt-PT" altLang="pt-PT" b="1" dirty="0" err="1"/>
              <a:t>of</a:t>
            </a:r>
            <a:r>
              <a:rPr lang="pt-PT" altLang="pt-PT" b="1" dirty="0"/>
              <a:t> </a:t>
            </a:r>
            <a:r>
              <a:rPr lang="pt-PT" altLang="pt-PT" b="1" dirty="0" err="1"/>
              <a:t>Change</a:t>
            </a:r>
            <a:r>
              <a:rPr lang="pt-PT" altLang="pt-PT" dirty="0"/>
              <a:t> </a:t>
            </a:r>
          </a:p>
          <a:p>
            <a:pPr algn="just" eaLnBrk="1" hangingPunct="1">
              <a:lnSpc>
                <a:spcPct val="90000"/>
              </a:lnSpc>
            </a:pPr>
            <a:r>
              <a:rPr lang="pt-PT" altLang="pt-PT" dirty="0" smtClean="0"/>
              <a:t>hard </a:t>
            </a:r>
            <a:r>
              <a:rPr lang="pt-PT" altLang="pt-PT" dirty="0" err="1"/>
              <a:t>things</a:t>
            </a:r>
            <a:r>
              <a:rPr lang="pt-PT" altLang="pt-PT" dirty="0"/>
              <a:t> "</a:t>
            </a:r>
            <a:r>
              <a:rPr lang="pt-PT" altLang="pt-PT" dirty="0" err="1"/>
              <a:t>only</a:t>
            </a:r>
            <a:r>
              <a:rPr lang="pt-PT" altLang="pt-PT" dirty="0"/>
              <a:t>" (</a:t>
            </a:r>
            <a:r>
              <a:rPr lang="pt-PT" altLang="pt-PT" dirty="0" err="1"/>
              <a:t>information</a:t>
            </a:r>
            <a:r>
              <a:rPr lang="pt-PT" altLang="pt-PT" dirty="0"/>
              <a:t> </a:t>
            </a:r>
            <a:r>
              <a:rPr lang="pt-PT" altLang="pt-PT" dirty="0" err="1"/>
              <a:t>systems</a:t>
            </a:r>
            <a:r>
              <a:rPr lang="pt-PT" altLang="pt-PT" dirty="0"/>
              <a:t>, processes)  </a:t>
            </a:r>
            <a:r>
              <a:rPr lang="pt-PT" altLang="pt-PT" dirty="0" err="1"/>
              <a:t>just</a:t>
            </a:r>
            <a:r>
              <a:rPr lang="pt-PT" altLang="pt-PT" dirty="0"/>
              <a:t> </a:t>
            </a:r>
            <a:r>
              <a:rPr lang="pt-PT" altLang="pt-PT" dirty="0" err="1"/>
              <a:t>scratches</a:t>
            </a:r>
            <a:r>
              <a:rPr lang="pt-PT" altLang="pt-PT" dirty="0"/>
              <a:t> </a:t>
            </a:r>
            <a:r>
              <a:rPr lang="pt-PT" altLang="pt-PT" dirty="0" err="1"/>
              <a:t>the</a:t>
            </a:r>
            <a:r>
              <a:rPr lang="pt-PT" altLang="pt-PT" dirty="0"/>
              <a:t> </a:t>
            </a:r>
            <a:r>
              <a:rPr lang="pt-PT" altLang="pt-PT" dirty="0" err="1"/>
              <a:t>surface</a:t>
            </a:r>
            <a:r>
              <a:rPr lang="pt-PT" altLang="pt-PT" dirty="0"/>
              <a:t>, </a:t>
            </a:r>
          </a:p>
          <a:p>
            <a:pPr algn="just" eaLnBrk="1" hangingPunct="1">
              <a:lnSpc>
                <a:spcPct val="90000"/>
              </a:lnSpc>
            </a:pPr>
            <a:r>
              <a:rPr lang="pt-PT" altLang="pt-PT" dirty="0" smtClean="0"/>
              <a:t>soft </a:t>
            </a:r>
            <a:r>
              <a:rPr lang="pt-PT" altLang="pt-PT" dirty="0" err="1"/>
              <a:t>things</a:t>
            </a:r>
            <a:r>
              <a:rPr lang="pt-PT" altLang="pt-PT" dirty="0"/>
              <a:t> </a:t>
            </a:r>
            <a:r>
              <a:rPr lang="pt-PT" altLang="pt-PT" dirty="0" err="1"/>
              <a:t>also</a:t>
            </a:r>
            <a:r>
              <a:rPr lang="pt-PT" altLang="pt-PT" dirty="0"/>
              <a:t> (</a:t>
            </a:r>
            <a:r>
              <a:rPr lang="pt-PT" altLang="pt-PT" dirty="0" err="1"/>
              <a:t>values</a:t>
            </a:r>
            <a:r>
              <a:rPr lang="pt-PT" altLang="pt-PT" dirty="0"/>
              <a:t>, </a:t>
            </a:r>
            <a:r>
              <a:rPr lang="pt-PT" altLang="pt-PT" dirty="0" err="1"/>
              <a:t>mindsets</a:t>
            </a:r>
            <a:r>
              <a:rPr lang="pt-PT" altLang="pt-PT" dirty="0"/>
              <a:t> </a:t>
            </a:r>
            <a:r>
              <a:rPr lang="pt-PT" altLang="pt-PT" dirty="0" err="1"/>
              <a:t>and</a:t>
            </a:r>
            <a:r>
              <a:rPr lang="pt-PT" altLang="pt-PT" dirty="0"/>
              <a:t> </a:t>
            </a:r>
            <a:r>
              <a:rPr lang="pt-PT" altLang="pt-PT" dirty="0" err="1"/>
              <a:t>capabilities</a:t>
            </a:r>
            <a:r>
              <a:rPr lang="pt-PT" altLang="pt-PT" dirty="0"/>
              <a:t>) </a:t>
            </a:r>
            <a:r>
              <a:rPr lang="pt-PT" altLang="pt-PT" dirty="0" err="1"/>
              <a:t>is</a:t>
            </a:r>
            <a:r>
              <a:rPr lang="pt-PT" altLang="pt-PT" dirty="0"/>
              <a:t> </a:t>
            </a:r>
            <a:r>
              <a:rPr lang="pt-PT" altLang="pt-PT" dirty="0" err="1"/>
              <a:t>much</a:t>
            </a:r>
            <a:r>
              <a:rPr lang="pt-PT" altLang="pt-PT" dirty="0"/>
              <a:t> more </a:t>
            </a:r>
            <a:r>
              <a:rPr lang="pt-PT" altLang="pt-PT" dirty="0" err="1"/>
              <a:t>profound</a:t>
            </a:r>
            <a:endParaRPr lang="pt-PT" altLang="pt-PT" dirty="0"/>
          </a:p>
          <a:p>
            <a:pPr marL="0" indent="0" algn="just" eaLnBrk="1" hangingPunct="1">
              <a:lnSpc>
                <a:spcPct val="90000"/>
              </a:lnSpc>
              <a:buNone/>
            </a:pPr>
            <a:r>
              <a:rPr lang="pt-PT" altLang="pt-PT" dirty="0"/>
              <a:t>2. </a:t>
            </a:r>
            <a:r>
              <a:rPr lang="pt-PT" altLang="pt-PT" dirty="0" err="1" smtClean="0"/>
              <a:t>The</a:t>
            </a:r>
            <a:r>
              <a:rPr lang="pt-PT" altLang="pt-PT" dirty="0" smtClean="0"/>
              <a:t> </a:t>
            </a:r>
            <a:r>
              <a:rPr lang="pt-PT" altLang="pt-PT" b="1" dirty="0" err="1"/>
              <a:t>applied</a:t>
            </a:r>
            <a:r>
              <a:rPr lang="pt-PT" altLang="pt-PT" b="1" dirty="0"/>
              <a:t> </a:t>
            </a:r>
            <a:r>
              <a:rPr lang="pt-PT" altLang="pt-PT" b="1" dirty="0" err="1"/>
              <a:t>Change</a:t>
            </a:r>
            <a:r>
              <a:rPr lang="pt-PT" altLang="pt-PT" b="1" dirty="0"/>
              <a:t> </a:t>
            </a:r>
            <a:r>
              <a:rPr lang="pt-PT" altLang="pt-PT" b="1" dirty="0" err="1"/>
              <a:t>strategy</a:t>
            </a:r>
            <a:endParaRPr lang="pt-PT" altLang="pt-PT" dirty="0"/>
          </a:p>
          <a:p>
            <a:pPr algn="just" eaLnBrk="1" hangingPunct="1">
              <a:lnSpc>
                <a:spcPct val="90000"/>
              </a:lnSpc>
            </a:pPr>
            <a:r>
              <a:rPr lang="pt-PT" altLang="pt-PT" dirty="0" err="1" smtClean="0"/>
              <a:t>revolutionary</a:t>
            </a:r>
            <a:r>
              <a:rPr lang="pt-PT" altLang="pt-PT" dirty="0"/>
              <a:t>, </a:t>
            </a:r>
            <a:r>
              <a:rPr lang="pt-PT" altLang="pt-PT" dirty="0" err="1"/>
              <a:t>dramatic</a:t>
            </a:r>
            <a:r>
              <a:rPr lang="pt-PT" altLang="pt-PT" dirty="0"/>
              <a:t> </a:t>
            </a:r>
            <a:r>
              <a:rPr lang="pt-PT" altLang="pt-PT" dirty="0" err="1"/>
              <a:t>change</a:t>
            </a:r>
            <a:r>
              <a:rPr lang="pt-PT" altLang="pt-PT" dirty="0"/>
              <a:t> as in Business </a:t>
            </a:r>
            <a:r>
              <a:rPr lang="pt-PT" altLang="pt-PT" dirty="0" err="1"/>
              <a:t>Process</a:t>
            </a:r>
            <a:r>
              <a:rPr lang="pt-PT" altLang="pt-PT" dirty="0"/>
              <a:t> Reengineering</a:t>
            </a:r>
            <a:endParaRPr lang="pt-PT" altLang="ja-JP" dirty="0">
              <a:ea typeface="ＭＳ Ｐゴシック" panose="020B0600070205080204" pitchFamily="34" charset="-128"/>
            </a:endParaRPr>
          </a:p>
          <a:p>
            <a:pPr algn="just" eaLnBrk="1" hangingPunct="1">
              <a:lnSpc>
                <a:spcPct val="90000"/>
              </a:lnSpc>
            </a:pPr>
            <a:r>
              <a:rPr lang="pt-PT" altLang="ja-JP" dirty="0" err="1" smtClean="0">
                <a:ea typeface="ＭＳ Ｐゴシック" panose="020B0600070205080204" pitchFamily="34" charset="-128"/>
              </a:rPr>
              <a:t>evolutionary</a:t>
            </a:r>
            <a:r>
              <a:rPr lang="pt-PT" altLang="ja-JP" dirty="0">
                <a:ea typeface="ＭＳ Ｐゴシック" panose="020B0600070205080204" pitchFamily="34" charset="-128"/>
              </a:rPr>
              <a:t>, incremental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as in </a:t>
            </a:r>
            <a:r>
              <a:rPr lang="pt-PT" altLang="ja-JP" dirty="0" err="1">
                <a:ea typeface="ＭＳ Ｐゴシック" panose="020B0600070205080204" pitchFamily="34" charset="-128"/>
              </a:rPr>
              <a:t>Kaizen</a:t>
            </a:r>
            <a:r>
              <a:rPr lang="pt-PT" altLang="ja-JP" dirty="0">
                <a:ea typeface="ＭＳ Ｐゴシック" panose="020B0600070205080204" pitchFamily="34" charset="-128"/>
              </a:rPr>
              <a:t> </a:t>
            </a:r>
            <a:endParaRPr lang="pt-PT" altLang="pt-PT" dirty="0"/>
          </a:p>
          <a:p>
            <a:pPr eaLnBrk="1" hangingPunct="1">
              <a:lnSpc>
                <a:spcPct val="90000"/>
              </a:lnSpc>
            </a:pPr>
            <a:endParaRPr lang="pt-PT" altLang="pt-PT" dirty="0"/>
          </a:p>
        </p:txBody>
      </p:sp>
    </p:spTree>
    <p:extLst>
      <p:ext uri="{BB962C8B-B14F-4D97-AF65-F5344CB8AC3E}">
        <p14:creationId xmlns:p14="http://schemas.microsoft.com/office/powerpoint/2010/main" val="3364576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Wilfried</a:t>
            </a:r>
            <a:r>
              <a:rPr lang="pt-PT" altLang="ja-JP" sz="4000" b="1" dirty="0">
                <a:ea typeface="ＭＳ Ｐゴシック" charset="-128"/>
              </a:rPr>
              <a:t> </a:t>
            </a:r>
            <a:r>
              <a:rPr lang="pt-PT" altLang="ja-JP" sz="4000" b="1" dirty="0" err="1">
                <a:ea typeface="ＭＳ Ｐゴシック" charset="-128"/>
              </a:rPr>
              <a:t>Krüger’s</a:t>
            </a:r>
            <a:r>
              <a:rPr lang="pt-PT" altLang="ja-JP" sz="4000" b="1" dirty="0">
                <a:ea typeface="ＭＳ Ｐゴシック" charset="-128"/>
              </a:rPr>
              <a:t> </a:t>
            </a:r>
            <a:r>
              <a:rPr lang="pt-PT" altLang="ja-JP" sz="4000" b="1" dirty="0" err="1">
                <a:ea typeface="ＭＳ Ｐゴシック" charset="-128"/>
              </a:rPr>
              <a:t>Change</a:t>
            </a:r>
            <a:r>
              <a:rPr lang="pt-PT" altLang="ja-JP" sz="4000" b="1" dirty="0">
                <a:ea typeface="ＭＳ Ｐゴシック" charset="-128"/>
              </a:rPr>
              <a:t> Management Iceberg</a:t>
            </a:r>
            <a:endParaRPr lang="pt-PT" sz="4000" b="1" dirty="0"/>
          </a:p>
        </p:txBody>
      </p:sp>
      <p:pic>
        <p:nvPicPr>
          <p:cNvPr id="83971" name="Picture 4" descr="change management iceberg"/>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773238"/>
            <a:ext cx="10515600" cy="4898018"/>
          </a:xfrm>
          <a:solidFill>
            <a:srgbClr val="FF0000"/>
          </a:solidFill>
        </p:spPr>
      </p:pic>
    </p:spTree>
    <p:extLst>
      <p:ext uri="{BB962C8B-B14F-4D97-AF65-F5344CB8AC3E}">
        <p14:creationId xmlns:p14="http://schemas.microsoft.com/office/powerpoint/2010/main" val="1046156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Wilfried</a:t>
            </a:r>
            <a:r>
              <a:rPr lang="pt-PT" altLang="ja-JP" sz="4000" b="1" dirty="0">
                <a:ea typeface="ＭＳ Ｐゴシック" charset="-128"/>
              </a:rPr>
              <a:t> </a:t>
            </a:r>
            <a:r>
              <a:rPr lang="pt-PT" altLang="ja-JP" sz="4000" b="1" dirty="0" err="1">
                <a:ea typeface="ＭＳ Ｐゴシック" charset="-128"/>
              </a:rPr>
              <a:t>Krüger’s</a:t>
            </a:r>
            <a:r>
              <a:rPr lang="pt-PT" altLang="ja-JP" sz="4000" b="1" dirty="0">
                <a:ea typeface="ＭＳ Ｐゴシック" charset="-128"/>
              </a:rPr>
              <a:t> </a:t>
            </a:r>
            <a:r>
              <a:rPr lang="pt-PT" altLang="ja-JP" sz="4000" b="1" dirty="0" err="1">
                <a:ea typeface="ＭＳ Ｐゴシック" charset="-128"/>
              </a:rPr>
              <a:t>Change</a:t>
            </a:r>
            <a:r>
              <a:rPr lang="pt-PT" altLang="ja-JP" sz="4000" b="1" dirty="0">
                <a:ea typeface="ＭＳ Ｐゴシック" charset="-128"/>
              </a:rPr>
              <a:t> Management Iceberg</a:t>
            </a:r>
            <a:endParaRPr lang="pt-PT" sz="4000" b="1" dirty="0"/>
          </a:p>
        </p:txBody>
      </p:sp>
      <p:sp>
        <p:nvSpPr>
          <p:cNvPr id="86019" name="Rectangle 3"/>
          <p:cNvSpPr>
            <a:spLocks noGrp="1" noChangeArrowheads="1"/>
          </p:cNvSpPr>
          <p:nvPr>
            <p:ph type="body" idx="1"/>
          </p:nvPr>
        </p:nvSpPr>
        <p:spPr/>
        <p:txBody>
          <a:bodyPr>
            <a:normAutofit/>
          </a:bodyPr>
          <a:lstStyle/>
          <a:p>
            <a:pPr algn="just" eaLnBrk="1" hangingPunct="1">
              <a:lnSpc>
                <a:spcPct val="80000"/>
              </a:lnSpc>
            </a:pPr>
            <a:r>
              <a:rPr lang="pt-PT" altLang="pt-PT" sz="2400" b="1" dirty="0" err="1"/>
              <a:t>People</a:t>
            </a:r>
            <a:r>
              <a:rPr lang="pt-PT" altLang="pt-PT" sz="2400" b="1" dirty="0"/>
              <a:t> </a:t>
            </a:r>
            <a:r>
              <a:rPr lang="pt-PT" altLang="pt-PT" sz="2400" b="1" dirty="0" err="1"/>
              <a:t>involved</a:t>
            </a:r>
            <a:r>
              <a:rPr lang="pt-PT" altLang="pt-PT" sz="2400" b="1" dirty="0"/>
              <a:t> in </a:t>
            </a:r>
            <a:r>
              <a:rPr lang="pt-PT" altLang="pt-PT" sz="2400" b="1" dirty="0" err="1"/>
              <a:t>Change</a:t>
            </a:r>
            <a:endParaRPr lang="pt-PT" altLang="pt-PT" sz="2400" b="1" dirty="0"/>
          </a:p>
          <a:p>
            <a:pPr algn="just" eaLnBrk="1" hangingPunct="1">
              <a:lnSpc>
                <a:spcPct val="80000"/>
              </a:lnSpc>
            </a:pPr>
            <a:r>
              <a:rPr lang="pt-PT" altLang="pt-PT" sz="2400" b="1" dirty="0" err="1" smtClean="0"/>
              <a:t>Opponents</a:t>
            </a:r>
            <a:r>
              <a:rPr lang="pt-PT" altLang="pt-PT" sz="2400" dirty="0" smtClean="0"/>
              <a:t> </a:t>
            </a:r>
            <a:r>
              <a:rPr lang="pt-PT" altLang="pt-PT" sz="2400" dirty="0" err="1"/>
              <a:t>have</a:t>
            </a:r>
            <a:r>
              <a:rPr lang="pt-PT" altLang="pt-PT" sz="2400" dirty="0"/>
              <a:t> </a:t>
            </a:r>
            <a:r>
              <a:rPr lang="pt-PT" altLang="pt-PT" sz="2400" dirty="0" err="1"/>
              <a:t>both</a:t>
            </a:r>
            <a:r>
              <a:rPr lang="pt-PT" altLang="pt-PT" sz="2400" dirty="0"/>
              <a:t> a negative general </a:t>
            </a:r>
            <a:r>
              <a:rPr lang="pt-PT" altLang="pt-PT" sz="2400" dirty="0" err="1"/>
              <a:t>attitude</a:t>
            </a:r>
            <a:r>
              <a:rPr lang="pt-PT" altLang="pt-PT" sz="2400" dirty="0"/>
              <a:t> </a:t>
            </a:r>
            <a:r>
              <a:rPr lang="pt-PT" altLang="pt-PT" sz="2400" dirty="0" err="1"/>
              <a:t>towards</a:t>
            </a:r>
            <a:r>
              <a:rPr lang="pt-PT" altLang="pt-PT" sz="2400" dirty="0"/>
              <a:t> </a:t>
            </a:r>
            <a:r>
              <a:rPr lang="pt-PT" altLang="pt-PT" sz="2400" dirty="0" err="1"/>
              <a:t>change</a:t>
            </a:r>
            <a:r>
              <a:rPr lang="pt-PT" altLang="pt-PT" sz="2400" dirty="0"/>
              <a:t> AND a negative </a:t>
            </a:r>
            <a:r>
              <a:rPr lang="pt-PT" altLang="pt-PT" sz="2400" dirty="0" err="1"/>
              <a:t>behavior</a:t>
            </a:r>
            <a:r>
              <a:rPr lang="pt-PT" altLang="pt-PT" sz="2400" dirty="0"/>
              <a:t> </a:t>
            </a:r>
            <a:r>
              <a:rPr lang="pt-PT" altLang="pt-PT" sz="2400" dirty="0" err="1"/>
              <a:t>towards</a:t>
            </a:r>
            <a:r>
              <a:rPr lang="pt-PT" altLang="pt-PT" sz="2400" dirty="0"/>
              <a:t> </a:t>
            </a:r>
            <a:r>
              <a:rPr lang="pt-PT" altLang="pt-PT" sz="2400" dirty="0" err="1"/>
              <a:t>this</a:t>
            </a:r>
            <a:r>
              <a:rPr lang="pt-PT" altLang="pt-PT" sz="2400" dirty="0"/>
              <a:t> particular </a:t>
            </a:r>
            <a:r>
              <a:rPr lang="pt-PT" altLang="pt-PT" sz="2400" dirty="0" err="1"/>
              <a:t>personal</a:t>
            </a:r>
            <a:r>
              <a:rPr lang="pt-PT" altLang="pt-PT" sz="2400" dirty="0"/>
              <a:t> </a:t>
            </a:r>
            <a:r>
              <a:rPr lang="pt-PT" altLang="pt-PT" sz="2400" dirty="0" err="1"/>
              <a:t>change</a:t>
            </a:r>
            <a:r>
              <a:rPr lang="pt-PT" altLang="pt-PT" sz="2400" dirty="0"/>
              <a:t>. </a:t>
            </a:r>
            <a:r>
              <a:rPr lang="pt-PT" altLang="pt-PT" sz="2400" dirty="0" err="1"/>
              <a:t>They</a:t>
            </a:r>
            <a:r>
              <a:rPr lang="pt-PT" altLang="pt-PT" sz="2400" dirty="0"/>
              <a:t> </a:t>
            </a:r>
            <a:r>
              <a:rPr lang="pt-PT" altLang="pt-PT" sz="2400" dirty="0" err="1"/>
              <a:t>need</a:t>
            </a:r>
            <a:r>
              <a:rPr lang="pt-PT" altLang="pt-PT" sz="2400" dirty="0"/>
              <a:t> to </a:t>
            </a:r>
            <a:r>
              <a:rPr lang="pt-PT" altLang="pt-PT" sz="2400" dirty="0" err="1"/>
              <a:t>be</a:t>
            </a:r>
            <a:r>
              <a:rPr lang="pt-PT" altLang="pt-PT" sz="2400" dirty="0"/>
              <a:t> </a:t>
            </a:r>
            <a:r>
              <a:rPr lang="pt-PT" altLang="pt-PT" sz="2400" dirty="0" err="1"/>
              <a:t>controlled</a:t>
            </a:r>
            <a:r>
              <a:rPr lang="pt-PT" altLang="pt-PT" sz="2400" dirty="0"/>
              <a:t> </a:t>
            </a:r>
            <a:r>
              <a:rPr lang="pt-PT" altLang="pt-PT" sz="2400" dirty="0" err="1"/>
              <a:t>by</a:t>
            </a:r>
            <a:r>
              <a:rPr lang="pt-PT" altLang="pt-PT" sz="2400" dirty="0"/>
              <a:t> Management </a:t>
            </a:r>
            <a:r>
              <a:rPr lang="pt-PT" altLang="pt-PT" sz="2400" dirty="0" err="1"/>
              <a:t>of</a:t>
            </a:r>
            <a:r>
              <a:rPr lang="pt-PT" altLang="pt-PT" sz="2400" dirty="0"/>
              <a:t> </a:t>
            </a:r>
            <a:r>
              <a:rPr lang="pt-PT" altLang="pt-PT" sz="2400" dirty="0" err="1"/>
              <a:t>Perceptions</a:t>
            </a:r>
            <a:r>
              <a:rPr lang="pt-PT" altLang="pt-PT" sz="2400" dirty="0"/>
              <a:t> </a:t>
            </a:r>
            <a:r>
              <a:rPr lang="pt-PT" altLang="pt-PT" sz="2400" dirty="0" err="1"/>
              <a:t>and</a:t>
            </a:r>
            <a:r>
              <a:rPr lang="pt-PT" altLang="pt-PT" sz="2400" dirty="0"/>
              <a:t> </a:t>
            </a:r>
            <a:r>
              <a:rPr lang="pt-PT" altLang="pt-PT" sz="2400" dirty="0" err="1"/>
              <a:t>Beliefs</a:t>
            </a:r>
            <a:r>
              <a:rPr lang="pt-PT" altLang="pt-PT" sz="2400" dirty="0"/>
              <a:t> to </a:t>
            </a:r>
            <a:r>
              <a:rPr lang="pt-PT" altLang="pt-PT" sz="2400" dirty="0" err="1"/>
              <a:t>change</a:t>
            </a:r>
            <a:r>
              <a:rPr lang="pt-PT" altLang="pt-PT" sz="2400" dirty="0"/>
              <a:t> </a:t>
            </a:r>
            <a:r>
              <a:rPr lang="pt-PT" altLang="pt-PT" sz="2400" dirty="0" err="1"/>
              <a:t>their</a:t>
            </a:r>
            <a:r>
              <a:rPr lang="pt-PT" altLang="pt-PT" sz="2400" dirty="0"/>
              <a:t> </a:t>
            </a:r>
            <a:r>
              <a:rPr lang="pt-PT" altLang="pt-PT" sz="2400" dirty="0" err="1"/>
              <a:t>minds</a:t>
            </a:r>
            <a:r>
              <a:rPr lang="pt-PT" altLang="pt-PT" sz="2400" dirty="0"/>
              <a:t> as </a:t>
            </a:r>
            <a:r>
              <a:rPr lang="pt-PT" altLang="pt-PT" sz="2400" dirty="0" err="1"/>
              <a:t>far</a:t>
            </a:r>
            <a:r>
              <a:rPr lang="pt-PT" altLang="pt-PT" sz="2400" dirty="0"/>
              <a:t> as </a:t>
            </a:r>
            <a:r>
              <a:rPr lang="pt-PT" altLang="pt-PT" sz="2400" dirty="0" err="1"/>
              <a:t>possible</a:t>
            </a:r>
            <a:r>
              <a:rPr lang="pt-PT" altLang="pt-PT" sz="2400" dirty="0"/>
              <a:t>.</a:t>
            </a:r>
            <a:endParaRPr lang="pt-PT" altLang="pt-PT" sz="2400" b="1" dirty="0"/>
          </a:p>
          <a:p>
            <a:pPr algn="just" eaLnBrk="1" hangingPunct="1">
              <a:lnSpc>
                <a:spcPct val="80000"/>
              </a:lnSpc>
            </a:pPr>
            <a:r>
              <a:rPr lang="pt-PT" altLang="pt-PT" sz="2400" b="1" dirty="0" err="1" smtClean="0"/>
              <a:t>Promoters</a:t>
            </a:r>
            <a:r>
              <a:rPr lang="pt-PT" altLang="pt-PT" sz="2400" dirty="0" smtClean="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other</a:t>
            </a:r>
            <a:r>
              <a:rPr lang="pt-PT" altLang="pt-PT" sz="2400" dirty="0"/>
              <a:t> </a:t>
            </a:r>
            <a:r>
              <a:rPr lang="pt-PT" altLang="pt-PT" sz="2400" dirty="0" err="1"/>
              <a:t>hand</a:t>
            </a:r>
            <a:r>
              <a:rPr lang="pt-PT" altLang="pt-PT" sz="2400" dirty="0"/>
              <a:t> </a:t>
            </a:r>
            <a:r>
              <a:rPr lang="pt-PT" altLang="pt-PT" sz="2400" dirty="0" err="1"/>
              <a:t>have</a:t>
            </a:r>
            <a:r>
              <a:rPr lang="pt-PT" altLang="pt-PT" sz="2400" dirty="0"/>
              <a:t> </a:t>
            </a:r>
            <a:r>
              <a:rPr lang="pt-PT" altLang="pt-PT" sz="2400" dirty="0" err="1"/>
              <a:t>both</a:t>
            </a:r>
            <a:r>
              <a:rPr lang="pt-PT" altLang="pt-PT" sz="2400" dirty="0"/>
              <a:t> a positive </a:t>
            </a:r>
            <a:r>
              <a:rPr lang="pt-PT" altLang="pt-PT" sz="2400" dirty="0" err="1"/>
              <a:t>generic</a:t>
            </a:r>
            <a:r>
              <a:rPr lang="pt-PT" altLang="pt-PT" sz="2400" dirty="0"/>
              <a:t> </a:t>
            </a:r>
            <a:r>
              <a:rPr lang="pt-PT" altLang="pt-PT" sz="2400" dirty="0" err="1"/>
              <a:t>attitude</a:t>
            </a:r>
            <a:r>
              <a:rPr lang="pt-PT" altLang="pt-PT" sz="2400" dirty="0"/>
              <a:t> </a:t>
            </a:r>
            <a:r>
              <a:rPr lang="pt-PT" altLang="pt-PT" sz="2400" dirty="0" err="1"/>
              <a:t>towards</a:t>
            </a:r>
            <a:r>
              <a:rPr lang="pt-PT" altLang="pt-PT" sz="2400" dirty="0"/>
              <a:t> </a:t>
            </a:r>
            <a:r>
              <a:rPr lang="pt-PT" altLang="pt-PT" sz="2400" dirty="0" err="1"/>
              <a:t>change</a:t>
            </a:r>
            <a:r>
              <a:rPr lang="pt-PT" altLang="pt-PT" sz="2400" dirty="0"/>
              <a:t> AND are positive </a:t>
            </a:r>
            <a:r>
              <a:rPr lang="pt-PT" altLang="pt-PT" sz="2400" dirty="0" err="1"/>
              <a:t>about</a:t>
            </a:r>
            <a:r>
              <a:rPr lang="pt-PT" altLang="pt-PT" sz="2400" dirty="0"/>
              <a:t> </a:t>
            </a:r>
            <a:r>
              <a:rPr lang="pt-PT" altLang="pt-PT" sz="2400" dirty="0" err="1"/>
              <a:t>this</a:t>
            </a:r>
            <a:r>
              <a:rPr lang="pt-PT" altLang="pt-PT" sz="2400" dirty="0"/>
              <a:t> particular </a:t>
            </a:r>
            <a:r>
              <a:rPr lang="pt-PT" altLang="pt-PT" sz="2400" dirty="0" err="1"/>
              <a:t>change</a:t>
            </a:r>
            <a:r>
              <a:rPr lang="pt-PT" altLang="pt-PT" sz="2400" dirty="0"/>
              <a:t> for </a:t>
            </a:r>
            <a:r>
              <a:rPr lang="pt-PT" altLang="pt-PT" sz="2400" dirty="0" err="1"/>
              <a:t>them</a:t>
            </a:r>
            <a:r>
              <a:rPr lang="pt-PT" altLang="pt-PT" sz="2400" dirty="0"/>
              <a:t> </a:t>
            </a:r>
            <a:r>
              <a:rPr lang="pt-PT" altLang="pt-PT" sz="2400" dirty="0" err="1"/>
              <a:t>personally</a:t>
            </a:r>
            <a:r>
              <a:rPr lang="pt-PT" altLang="pt-PT" sz="2400" dirty="0"/>
              <a:t>. </a:t>
            </a:r>
            <a:r>
              <a:rPr lang="pt-PT" altLang="pt-PT" sz="2400" dirty="0" err="1"/>
              <a:t>They</a:t>
            </a:r>
            <a:r>
              <a:rPr lang="pt-PT" altLang="pt-PT" sz="2400" dirty="0"/>
              <a:t> take </a:t>
            </a:r>
            <a:r>
              <a:rPr lang="pt-PT" altLang="pt-PT" sz="2400" dirty="0" err="1"/>
              <a:t>advantage</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change</a:t>
            </a:r>
            <a:r>
              <a:rPr lang="pt-PT" altLang="pt-PT" sz="2400" dirty="0"/>
              <a:t> </a:t>
            </a:r>
            <a:r>
              <a:rPr lang="pt-PT" altLang="pt-PT" sz="2400" dirty="0" err="1"/>
              <a:t>and</a:t>
            </a:r>
            <a:r>
              <a:rPr lang="pt-PT" altLang="pt-PT" sz="2400" dirty="0"/>
              <a:t> </a:t>
            </a:r>
            <a:r>
              <a:rPr lang="pt-PT" altLang="pt-PT" sz="2400" dirty="0" err="1"/>
              <a:t>will</a:t>
            </a:r>
            <a:r>
              <a:rPr lang="pt-PT" altLang="pt-PT" sz="2400" dirty="0"/>
              <a:t> </a:t>
            </a:r>
            <a:r>
              <a:rPr lang="pt-PT" altLang="pt-PT" sz="2400" dirty="0" err="1"/>
              <a:t>therefore</a:t>
            </a:r>
            <a:r>
              <a:rPr lang="pt-PT" altLang="pt-PT" sz="2400" dirty="0"/>
              <a:t> </a:t>
            </a:r>
            <a:r>
              <a:rPr lang="pt-PT" altLang="pt-PT" sz="2400" dirty="0" err="1"/>
              <a:t>support</a:t>
            </a:r>
            <a:r>
              <a:rPr lang="pt-PT" altLang="pt-PT" sz="2400" dirty="0"/>
              <a:t> </a:t>
            </a:r>
            <a:r>
              <a:rPr lang="pt-PT" altLang="pt-PT" sz="2400" dirty="0" err="1"/>
              <a:t>it</a:t>
            </a:r>
            <a:r>
              <a:rPr lang="pt-PT" altLang="pt-PT" sz="2400" dirty="0"/>
              <a:t>.</a:t>
            </a:r>
            <a:endParaRPr lang="pt-PT" altLang="pt-PT" sz="2400" b="1" dirty="0"/>
          </a:p>
          <a:p>
            <a:pPr algn="just" eaLnBrk="1" hangingPunct="1">
              <a:lnSpc>
                <a:spcPct val="80000"/>
              </a:lnSpc>
            </a:pPr>
            <a:r>
              <a:rPr lang="pt-PT" altLang="pt-PT" sz="2400" b="1" dirty="0" err="1" smtClean="0"/>
              <a:t>Hidden</a:t>
            </a:r>
            <a:r>
              <a:rPr lang="pt-PT" altLang="pt-PT" sz="2400" b="1" dirty="0" smtClean="0"/>
              <a:t> </a:t>
            </a:r>
            <a:r>
              <a:rPr lang="pt-PT" altLang="pt-PT" sz="2400" b="1" dirty="0" err="1"/>
              <a:t>Opponents</a:t>
            </a:r>
            <a:r>
              <a:rPr lang="pt-PT" altLang="pt-PT" sz="2400" dirty="0"/>
              <a:t> </a:t>
            </a:r>
            <a:r>
              <a:rPr lang="pt-PT" altLang="pt-PT" sz="2400" dirty="0" err="1"/>
              <a:t>have</a:t>
            </a:r>
            <a:r>
              <a:rPr lang="pt-PT" altLang="pt-PT" sz="2400" dirty="0"/>
              <a:t> a negative </a:t>
            </a:r>
            <a:r>
              <a:rPr lang="pt-PT" altLang="pt-PT" sz="2400" dirty="0" err="1"/>
              <a:t>generic</a:t>
            </a:r>
            <a:r>
              <a:rPr lang="pt-PT" altLang="pt-PT" sz="2400" dirty="0"/>
              <a:t> </a:t>
            </a:r>
            <a:r>
              <a:rPr lang="pt-PT" altLang="pt-PT" sz="2400" dirty="0" err="1"/>
              <a:t>attitude</a:t>
            </a:r>
            <a:r>
              <a:rPr lang="pt-PT" altLang="pt-PT" sz="2400" dirty="0"/>
              <a:t> </a:t>
            </a:r>
            <a:r>
              <a:rPr lang="pt-PT" altLang="pt-PT" sz="2400" dirty="0" err="1"/>
              <a:t>towards</a:t>
            </a:r>
            <a:r>
              <a:rPr lang="pt-PT" altLang="pt-PT" sz="2400" dirty="0"/>
              <a:t> </a:t>
            </a:r>
            <a:r>
              <a:rPr lang="pt-PT" altLang="pt-PT" sz="2400" dirty="0" err="1"/>
              <a:t>change</a:t>
            </a:r>
            <a:r>
              <a:rPr lang="pt-PT" altLang="pt-PT" sz="2400" dirty="0"/>
              <a:t> </a:t>
            </a:r>
            <a:r>
              <a:rPr lang="pt-PT" altLang="pt-PT" sz="2400" dirty="0" err="1"/>
              <a:t>although</a:t>
            </a:r>
            <a:r>
              <a:rPr lang="pt-PT" altLang="pt-PT" sz="2400" dirty="0"/>
              <a:t> </a:t>
            </a:r>
            <a:r>
              <a:rPr lang="pt-PT" altLang="pt-PT" sz="2400" dirty="0" err="1"/>
              <a:t>they</a:t>
            </a:r>
            <a:r>
              <a:rPr lang="pt-PT" altLang="pt-PT" sz="2400" dirty="0"/>
              <a:t> </a:t>
            </a:r>
            <a:r>
              <a:rPr lang="pt-PT" altLang="pt-PT" sz="2400" dirty="0" err="1"/>
              <a:t>seem</a:t>
            </a:r>
            <a:r>
              <a:rPr lang="pt-PT" altLang="pt-PT" sz="2400" dirty="0"/>
              <a:t> to </a:t>
            </a:r>
            <a:r>
              <a:rPr lang="pt-PT" altLang="pt-PT" sz="2400" dirty="0" err="1"/>
              <a:t>be</a:t>
            </a:r>
            <a:r>
              <a:rPr lang="pt-PT" altLang="pt-PT" sz="2400" dirty="0"/>
              <a:t> </a:t>
            </a:r>
            <a:r>
              <a:rPr lang="pt-PT" altLang="pt-PT" sz="2400" dirty="0" err="1"/>
              <a:t>supporting</a:t>
            </a:r>
            <a:r>
              <a:rPr lang="pt-PT" altLang="pt-PT" sz="2400" dirty="0"/>
              <a:t> </a:t>
            </a:r>
            <a:r>
              <a:rPr lang="pt-PT" altLang="pt-PT" sz="2400" dirty="0" err="1"/>
              <a:t>the</a:t>
            </a:r>
            <a:r>
              <a:rPr lang="pt-PT" altLang="pt-PT" sz="2400" dirty="0"/>
              <a:t> </a:t>
            </a:r>
            <a:r>
              <a:rPr lang="pt-PT" altLang="pt-PT" sz="2400" dirty="0" err="1"/>
              <a:t>change</a:t>
            </a:r>
            <a:r>
              <a:rPr lang="pt-PT" altLang="pt-PT" sz="2400" dirty="0"/>
              <a:t> </a:t>
            </a:r>
            <a:r>
              <a:rPr lang="pt-PT" altLang="pt-PT" sz="2400" dirty="0" err="1"/>
              <a:t>on</a:t>
            </a:r>
            <a:r>
              <a:rPr lang="pt-PT" altLang="pt-PT" sz="2400" dirty="0"/>
              <a:t> a superficial </a:t>
            </a:r>
            <a:r>
              <a:rPr lang="pt-PT" altLang="pt-PT" sz="2400" dirty="0" err="1"/>
              <a:t>level</a:t>
            </a:r>
            <a:r>
              <a:rPr lang="pt-PT" altLang="pt-PT" sz="2400" dirty="0"/>
              <a:t> ("</a:t>
            </a:r>
            <a:r>
              <a:rPr lang="pt-PT" altLang="pt-PT" sz="2400" dirty="0" err="1"/>
              <a:t>Opportunists</a:t>
            </a:r>
            <a:r>
              <a:rPr lang="pt-PT" altLang="pt-PT" sz="2400" dirty="0"/>
              <a:t>"). </a:t>
            </a:r>
            <a:r>
              <a:rPr lang="pt-PT" altLang="pt-PT" sz="2400" dirty="0" err="1"/>
              <a:t>Here</a:t>
            </a:r>
            <a:r>
              <a:rPr lang="pt-PT" altLang="pt-PT" sz="2400" dirty="0"/>
              <a:t> Management  </a:t>
            </a:r>
            <a:r>
              <a:rPr lang="pt-PT" altLang="pt-PT" sz="2400" dirty="0" err="1"/>
              <a:t>of</a:t>
            </a:r>
            <a:r>
              <a:rPr lang="pt-PT" altLang="pt-PT" sz="2400" dirty="0"/>
              <a:t> </a:t>
            </a:r>
            <a:r>
              <a:rPr lang="pt-PT" altLang="pt-PT" sz="2400" dirty="0" err="1"/>
              <a:t>Perceptions</a:t>
            </a:r>
            <a:r>
              <a:rPr lang="pt-PT" altLang="pt-PT" sz="2400" dirty="0"/>
              <a:t> </a:t>
            </a:r>
            <a:r>
              <a:rPr lang="pt-PT" altLang="pt-PT" sz="2400" dirty="0" err="1"/>
              <a:t>and</a:t>
            </a:r>
            <a:r>
              <a:rPr lang="pt-PT" altLang="pt-PT" sz="2400" dirty="0"/>
              <a:t> </a:t>
            </a:r>
            <a:r>
              <a:rPr lang="pt-PT" altLang="pt-PT" sz="2400" dirty="0" err="1"/>
              <a:t>Beliefs</a:t>
            </a:r>
            <a:r>
              <a:rPr lang="pt-PT" altLang="pt-PT" sz="2400" dirty="0"/>
              <a:t> </a:t>
            </a:r>
            <a:r>
              <a:rPr lang="pt-PT" altLang="pt-PT" sz="2400" dirty="0" err="1"/>
              <a:t>supported</a:t>
            </a:r>
            <a:r>
              <a:rPr lang="pt-PT" altLang="pt-PT" sz="2400" dirty="0"/>
              <a:t> </a:t>
            </a:r>
            <a:r>
              <a:rPr lang="pt-PT" altLang="pt-PT" sz="2400" dirty="0" err="1"/>
              <a:t>by</a:t>
            </a:r>
            <a:r>
              <a:rPr lang="pt-PT" altLang="pt-PT" sz="2400" dirty="0"/>
              <a:t> </a:t>
            </a:r>
            <a:r>
              <a:rPr lang="pt-PT" altLang="pt-PT" sz="2400" dirty="0" err="1"/>
              <a:t>information</a:t>
            </a:r>
            <a:r>
              <a:rPr lang="pt-PT" altLang="pt-PT" sz="2400" dirty="0"/>
              <a:t> (</a:t>
            </a:r>
            <a:r>
              <a:rPr lang="pt-PT" altLang="pt-PT" sz="2400" dirty="0" err="1"/>
              <a:t>Issue</a:t>
            </a:r>
            <a:r>
              <a:rPr lang="pt-PT" altLang="pt-PT" sz="2400" dirty="0"/>
              <a:t> management ) </a:t>
            </a:r>
            <a:r>
              <a:rPr lang="pt-PT" altLang="pt-PT" sz="2400" dirty="0" err="1"/>
              <a:t>is</a:t>
            </a:r>
            <a:r>
              <a:rPr lang="pt-PT" altLang="pt-PT" sz="2400" dirty="0"/>
              <a:t> </a:t>
            </a:r>
            <a:r>
              <a:rPr lang="pt-PT" altLang="pt-PT" sz="2400" dirty="0" err="1"/>
              <a:t>needed</a:t>
            </a:r>
            <a:r>
              <a:rPr lang="pt-PT" altLang="pt-PT" sz="2400" dirty="0"/>
              <a:t> to </a:t>
            </a:r>
            <a:r>
              <a:rPr lang="pt-PT" altLang="pt-PT" sz="2400" dirty="0" err="1"/>
              <a:t>change</a:t>
            </a:r>
            <a:r>
              <a:rPr lang="pt-PT" altLang="pt-PT" sz="2400" dirty="0"/>
              <a:t> </a:t>
            </a:r>
            <a:r>
              <a:rPr lang="pt-PT" altLang="pt-PT" sz="2400" dirty="0" err="1"/>
              <a:t>their</a:t>
            </a:r>
            <a:r>
              <a:rPr lang="pt-PT" altLang="pt-PT" sz="2400" dirty="0"/>
              <a:t> </a:t>
            </a:r>
            <a:r>
              <a:rPr lang="pt-PT" altLang="pt-PT" sz="2400" dirty="0" err="1"/>
              <a:t>attitude</a:t>
            </a:r>
            <a:r>
              <a:rPr lang="pt-PT" altLang="pt-PT" sz="2400" dirty="0"/>
              <a:t>.</a:t>
            </a:r>
            <a:endParaRPr lang="pt-PT" altLang="pt-PT" sz="2400" b="1" dirty="0"/>
          </a:p>
        </p:txBody>
      </p:sp>
    </p:spTree>
    <p:extLst>
      <p:ext uri="{BB962C8B-B14F-4D97-AF65-F5344CB8AC3E}">
        <p14:creationId xmlns:p14="http://schemas.microsoft.com/office/powerpoint/2010/main" val="30275086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Wilfried</a:t>
            </a:r>
            <a:r>
              <a:rPr lang="pt-PT" altLang="ja-JP" sz="4000" b="1" dirty="0">
                <a:ea typeface="ＭＳ Ｐゴシック" charset="-128"/>
              </a:rPr>
              <a:t> </a:t>
            </a:r>
            <a:r>
              <a:rPr lang="pt-PT" altLang="ja-JP" sz="4000" b="1" dirty="0" err="1">
                <a:ea typeface="ＭＳ Ｐゴシック" charset="-128"/>
              </a:rPr>
              <a:t>Krüger’s</a:t>
            </a:r>
            <a:r>
              <a:rPr lang="pt-PT" altLang="ja-JP" sz="4000" b="1" dirty="0">
                <a:ea typeface="ＭＳ Ｐゴシック" charset="-128"/>
              </a:rPr>
              <a:t> </a:t>
            </a:r>
            <a:r>
              <a:rPr lang="pt-PT" altLang="ja-JP" sz="4000" b="1" dirty="0" err="1">
                <a:ea typeface="ＭＳ Ｐゴシック" charset="-128"/>
              </a:rPr>
              <a:t>Change</a:t>
            </a:r>
            <a:r>
              <a:rPr lang="pt-PT" altLang="ja-JP" sz="4000" b="1" dirty="0">
                <a:ea typeface="ＭＳ Ｐゴシック" charset="-128"/>
              </a:rPr>
              <a:t> Management Iceberg</a:t>
            </a:r>
            <a:endParaRPr lang="pt-PT" sz="4000" b="1" dirty="0">
              <a:ea typeface="ＭＳ Ｐゴシック" charset="-128"/>
            </a:endParaRPr>
          </a:p>
        </p:txBody>
      </p:sp>
      <p:sp>
        <p:nvSpPr>
          <p:cNvPr id="88067"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b="1" dirty="0" err="1"/>
              <a:t>Potential</a:t>
            </a:r>
            <a:r>
              <a:rPr lang="pt-PT" altLang="pt-PT" b="1" dirty="0"/>
              <a:t> </a:t>
            </a:r>
            <a:r>
              <a:rPr lang="pt-PT" altLang="pt-PT" b="1" dirty="0" err="1"/>
              <a:t>Promoters</a:t>
            </a:r>
            <a:r>
              <a:rPr lang="pt-PT" altLang="pt-PT" dirty="0"/>
              <a:t> </a:t>
            </a:r>
            <a:r>
              <a:rPr lang="pt-PT" altLang="pt-PT" dirty="0" err="1"/>
              <a:t>have</a:t>
            </a:r>
            <a:r>
              <a:rPr lang="pt-PT" altLang="pt-PT" dirty="0"/>
              <a:t> a </a:t>
            </a:r>
            <a:r>
              <a:rPr lang="pt-PT" altLang="pt-PT" dirty="0" err="1"/>
              <a:t>generic</a:t>
            </a:r>
            <a:r>
              <a:rPr lang="pt-PT" altLang="pt-PT" dirty="0"/>
              <a:t> positive </a:t>
            </a:r>
            <a:r>
              <a:rPr lang="pt-PT" altLang="pt-PT" dirty="0" err="1"/>
              <a:t>attitude</a:t>
            </a:r>
            <a:r>
              <a:rPr lang="pt-PT" altLang="pt-PT" dirty="0"/>
              <a:t> </a:t>
            </a:r>
            <a:r>
              <a:rPr lang="pt-PT" altLang="pt-PT" dirty="0" err="1"/>
              <a:t>towards</a:t>
            </a:r>
            <a:r>
              <a:rPr lang="pt-PT" altLang="pt-PT" dirty="0"/>
              <a:t> </a:t>
            </a:r>
            <a:r>
              <a:rPr lang="pt-PT" altLang="pt-PT" dirty="0" err="1"/>
              <a:t>change</a:t>
            </a:r>
            <a:r>
              <a:rPr lang="pt-PT" altLang="pt-PT" dirty="0"/>
              <a:t>, </a:t>
            </a:r>
            <a:r>
              <a:rPr lang="pt-PT" altLang="pt-PT" dirty="0" err="1"/>
              <a:t>however</a:t>
            </a:r>
            <a:r>
              <a:rPr lang="pt-PT" altLang="pt-PT" dirty="0"/>
              <a:t> for </a:t>
            </a:r>
            <a:r>
              <a:rPr lang="pt-PT" altLang="pt-PT" dirty="0" err="1"/>
              <a:t>certain</a:t>
            </a:r>
            <a:r>
              <a:rPr lang="pt-PT" altLang="pt-PT" dirty="0"/>
              <a:t> </a:t>
            </a:r>
            <a:r>
              <a:rPr lang="pt-PT" altLang="pt-PT" dirty="0" err="1"/>
              <a:t>reasons</a:t>
            </a:r>
            <a:r>
              <a:rPr lang="pt-PT" altLang="pt-PT" dirty="0"/>
              <a:t> </a:t>
            </a:r>
            <a:r>
              <a:rPr lang="pt-PT" altLang="pt-PT" dirty="0" err="1"/>
              <a:t>they</a:t>
            </a:r>
            <a:r>
              <a:rPr lang="pt-PT" altLang="pt-PT" dirty="0"/>
              <a:t> are </a:t>
            </a:r>
            <a:r>
              <a:rPr lang="pt-PT" altLang="pt-PT" dirty="0" err="1"/>
              <a:t>not</a:t>
            </a:r>
            <a:r>
              <a:rPr lang="pt-PT" altLang="pt-PT" dirty="0"/>
              <a:t> </a:t>
            </a:r>
            <a:r>
              <a:rPr lang="pt-PT" altLang="pt-PT" dirty="0" err="1"/>
              <a:t>convinced</a:t>
            </a:r>
            <a:r>
              <a:rPr lang="pt-PT" altLang="pt-PT" dirty="0"/>
              <a:t> (</a:t>
            </a:r>
            <a:r>
              <a:rPr lang="pt-PT" altLang="pt-PT" dirty="0" err="1"/>
              <a:t>yet</a:t>
            </a:r>
            <a:r>
              <a:rPr lang="pt-PT" altLang="pt-PT" dirty="0"/>
              <a:t>) </a:t>
            </a:r>
            <a:r>
              <a:rPr lang="pt-PT" altLang="pt-PT" dirty="0" err="1"/>
              <a:t>about</a:t>
            </a:r>
            <a:r>
              <a:rPr lang="pt-PT" altLang="pt-PT" dirty="0"/>
              <a:t> </a:t>
            </a:r>
            <a:r>
              <a:rPr lang="pt-PT" altLang="pt-PT" dirty="0" err="1"/>
              <a:t>this</a:t>
            </a:r>
            <a:r>
              <a:rPr lang="pt-PT" altLang="pt-PT" dirty="0"/>
              <a:t> particular </a:t>
            </a:r>
            <a:r>
              <a:rPr lang="pt-PT" altLang="pt-PT" dirty="0" err="1"/>
              <a:t>change</a:t>
            </a:r>
            <a:r>
              <a:rPr lang="pt-PT" altLang="pt-PT" dirty="0"/>
              <a:t>. </a:t>
            </a:r>
            <a:r>
              <a:rPr lang="pt-PT" altLang="pt-PT" dirty="0" err="1"/>
              <a:t>Power</a:t>
            </a:r>
            <a:r>
              <a:rPr lang="pt-PT" altLang="pt-PT" dirty="0"/>
              <a:t> </a:t>
            </a:r>
            <a:r>
              <a:rPr lang="pt-PT" altLang="pt-PT" dirty="0" err="1"/>
              <a:t>and</a:t>
            </a:r>
            <a:r>
              <a:rPr lang="pt-PT" altLang="pt-PT" dirty="0"/>
              <a:t> </a:t>
            </a:r>
            <a:r>
              <a:rPr lang="pt-PT" altLang="pt-PT" dirty="0" err="1"/>
              <a:t>Politics</a:t>
            </a:r>
            <a:r>
              <a:rPr lang="pt-PT" altLang="pt-PT" dirty="0"/>
              <a:t> management </a:t>
            </a:r>
            <a:r>
              <a:rPr lang="pt-PT" altLang="pt-PT" dirty="0" err="1"/>
              <a:t>seems</a:t>
            </a:r>
            <a:r>
              <a:rPr lang="pt-PT" altLang="pt-PT" dirty="0"/>
              <a:t> to </a:t>
            </a:r>
            <a:r>
              <a:rPr lang="pt-PT" altLang="pt-PT" dirty="0" err="1"/>
              <a:t>be</a:t>
            </a:r>
            <a:r>
              <a:rPr lang="pt-PT" altLang="pt-PT" dirty="0"/>
              <a:t> </a:t>
            </a:r>
            <a:r>
              <a:rPr lang="pt-PT" altLang="pt-PT" dirty="0" err="1"/>
              <a:t>appropriate</a:t>
            </a:r>
            <a:r>
              <a:rPr lang="pt-PT" altLang="pt-PT" dirty="0"/>
              <a:t> in </a:t>
            </a:r>
            <a:r>
              <a:rPr lang="pt-PT" altLang="pt-PT" dirty="0" err="1"/>
              <a:t>this</a:t>
            </a:r>
            <a:r>
              <a:rPr lang="pt-PT" altLang="pt-PT" dirty="0"/>
              <a:t> case.</a:t>
            </a:r>
            <a:endParaRPr lang="pt-PT" altLang="pt-PT" b="1" dirty="0"/>
          </a:p>
          <a:p>
            <a:pPr algn="just" eaLnBrk="1" hangingPunct="1">
              <a:lnSpc>
                <a:spcPct val="80000"/>
              </a:lnSpc>
            </a:pPr>
            <a:r>
              <a:rPr lang="pt-PT" altLang="pt-PT" b="1" dirty="0" err="1" smtClean="0"/>
              <a:t>Dealing</a:t>
            </a:r>
            <a:r>
              <a:rPr lang="pt-PT" altLang="pt-PT" b="1" dirty="0" smtClean="0"/>
              <a:t> </a:t>
            </a:r>
            <a:r>
              <a:rPr lang="pt-PT" altLang="pt-PT" b="1" dirty="0" err="1"/>
              <a:t>with</a:t>
            </a:r>
            <a:r>
              <a:rPr lang="pt-PT" altLang="pt-PT" b="1" dirty="0"/>
              <a:t> </a:t>
            </a:r>
            <a:r>
              <a:rPr lang="pt-PT" altLang="pt-PT" b="1" dirty="0" err="1"/>
              <a:t>Change</a:t>
            </a:r>
            <a:endParaRPr lang="pt-PT" altLang="pt-PT" b="1" dirty="0"/>
          </a:p>
          <a:p>
            <a:pPr algn="just" eaLnBrk="1" hangingPunct="1">
              <a:lnSpc>
                <a:spcPct val="80000"/>
              </a:lnSpc>
            </a:pPr>
            <a:r>
              <a:rPr lang="pt-PT" altLang="ja-JP" dirty="0" err="1" smtClean="0">
                <a:ea typeface="ＭＳ Ｐゴシック" panose="020B0600070205080204" pitchFamily="34" charset="-128"/>
              </a:rPr>
              <a:t>Krüger</a:t>
            </a:r>
            <a:r>
              <a:rPr lang="pt-PT" altLang="ja-JP" dirty="0" smtClean="0">
                <a:ea typeface="ＭＳ Ｐゴシック" panose="020B0600070205080204" pitchFamily="34" charset="-128"/>
              </a:rPr>
              <a:t> </a:t>
            </a:r>
            <a:r>
              <a:rPr lang="pt-PT" altLang="ja-JP" dirty="0" err="1">
                <a:ea typeface="ＭＳ Ｐゴシック" panose="020B0600070205080204" pitchFamily="34" charset="-128"/>
              </a:rPr>
              <a:t>says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general management </a:t>
            </a:r>
            <a:r>
              <a:rPr lang="pt-PT" altLang="ja-JP" dirty="0" err="1">
                <a:ea typeface="ＭＳ Ｐゴシック" panose="020B0600070205080204" pitchFamily="34" charset="-128"/>
              </a:rPr>
              <a:t>has</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permanent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task</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challenge</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deal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Superficial </a:t>
            </a:r>
            <a:r>
              <a:rPr lang="pt-PT" altLang="ja-JP" dirty="0" err="1">
                <a:ea typeface="ＭＳ Ｐゴシック" panose="020B0600070205080204" pitchFamily="34" charset="-128"/>
              </a:rPr>
              <a:t>Issue</a:t>
            </a:r>
            <a:r>
              <a:rPr lang="pt-PT" altLang="ja-JP" dirty="0">
                <a:ea typeface="ＭＳ Ｐゴシック" panose="020B0600070205080204" pitchFamily="34" charset="-128"/>
              </a:rPr>
              <a:t> Management can </a:t>
            </a:r>
            <a:r>
              <a:rPr lang="pt-PT" altLang="ja-JP" dirty="0" err="1">
                <a:ea typeface="ＭＳ Ｐゴシック" panose="020B0600070205080204" pitchFamily="34" charset="-128"/>
              </a:rPr>
              <a:t>only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achieve</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results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at</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level</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consistent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acceptance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below</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surface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base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both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interpersonal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behavioral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dimension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normative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cultural </a:t>
            </a:r>
            <a:r>
              <a:rPr lang="pt-PT" altLang="ja-JP" dirty="0" err="1">
                <a:ea typeface="ＭＳ Ｐゴシック" panose="020B0600070205080204" pitchFamily="34" charset="-128"/>
              </a:rPr>
              <a:t>dimension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subject</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Power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Politics</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Perceptions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Beliefs</a:t>
            </a:r>
            <a:r>
              <a:rPr lang="pt-PT" altLang="ja-JP" dirty="0">
                <a:ea typeface="ＭＳ Ｐゴシック" panose="020B0600070205080204" pitchFamily="34" charset="-128"/>
              </a:rPr>
              <a:t>. </a:t>
            </a:r>
            <a:endParaRPr lang="pt-PT" altLang="pt-PT" dirty="0"/>
          </a:p>
          <a:p>
            <a:pPr eaLnBrk="1" hangingPunct="1">
              <a:lnSpc>
                <a:spcPct val="80000"/>
              </a:lnSpc>
              <a:buFontTx/>
              <a:buNone/>
            </a:pPr>
            <a:endParaRPr lang="pt-PT" altLang="pt-PT" sz="2000" dirty="0"/>
          </a:p>
        </p:txBody>
      </p:sp>
    </p:spTree>
    <p:extLst>
      <p:ext uri="{BB962C8B-B14F-4D97-AF65-F5344CB8AC3E}">
        <p14:creationId xmlns:p14="http://schemas.microsoft.com/office/powerpoint/2010/main" val="25138658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eaLnBrk="1" hangingPunct="1">
              <a:defRPr/>
            </a:pPr>
            <a:r>
              <a:rPr lang="pt-PT" b="1" dirty="0" smtClean="0"/>
              <a:t>ADKAR MODEL OF CHANGE</a:t>
            </a:r>
          </a:p>
        </p:txBody>
      </p:sp>
      <p:sp>
        <p:nvSpPr>
          <p:cNvPr id="89091" name="Rectangle 3"/>
          <p:cNvSpPr>
            <a:spLocks noGrp="1" noChangeArrowheads="1"/>
          </p:cNvSpPr>
          <p:nvPr>
            <p:ph type="body" idx="1"/>
          </p:nvPr>
        </p:nvSpPr>
        <p:spPr/>
        <p:txBody>
          <a:bodyPr>
            <a:noAutofit/>
          </a:bodyPr>
          <a:lstStyle/>
          <a:p>
            <a:pPr algn="just" eaLnBrk="1" hangingPunct="1"/>
            <a:r>
              <a:rPr lang="en-GB" altLang="ja-JP" sz="3600" dirty="0">
                <a:ea typeface="ＭＳ Ｐゴシック" panose="020B0600070205080204" pitchFamily="34" charset="-128"/>
              </a:rPr>
              <a:t>"The </a:t>
            </a:r>
            <a:r>
              <a:rPr lang="en-GB" altLang="ja-JP" sz="3600" b="1" dirty="0">
                <a:ea typeface="ＭＳ Ｐゴシック" panose="020B0600070205080204" pitchFamily="34" charset="-128"/>
              </a:rPr>
              <a:t>ADKAR model</a:t>
            </a:r>
            <a:r>
              <a:rPr lang="en-GB" altLang="ja-JP" sz="3600" dirty="0">
                <a:ea typeface="ＭＳ Ｐゴシック" panose="020B0600070205080204" pitchFamily="34" charset="-128"/>
              </a:rPr>
              <a:t> by </a:t>
            </a:r>
            <a:r>
              <a:rPr lang="en-GB" altLang="ja-JP" sz="3600" dirty="0" err="1">
                <a:ea typeface="ＭＳ Ｐゴシック" panose="020B0600070205080204" pitchFamily="34" charset="-128"/>
              </a:rPr>
              <a:t>Prosci</a:t>
            </a:r>
            <a:r>
              <a:rPr lang="en-GB" altLang="ja-JP" sz="3600" dirty="0">
                <a:ea typeface="ＭＳ Ｐゴシック" panose="020B0600070205080204" pitchFamily="34" charset="-128"/>
              </a:rPr>
              <a:t> (1998) helps to deal with the people dimension of change. It can be used to: 1. Diagnose employee resistance to change. 2. Help employees transition through the change process (coaching). 3. Create an action plan for personal and professional advancement during change. 4. Develop a change management plan for your employees</a:t>
            </a:r>
            <a:r>
              <a:rPr lang="en-GB" altLang="ja-JP" sz="3600" dirty="0" smtClean="0">
                <a:ea typeface="ＭＳ Ｐゴシック" panose="020B0600070205080204" pitchFamily="34" charset="-128"/>
              </a:rPr>
              <a:t>.</a:t>
            </a:r>
          </a:p>
          <a:p>
            <a:pPr marL="0" indent="0" algn="just" eaLnBrk="1" hangingPunct="1">
              <a:buNone/>
            </a:pPr>
            <a:r>
              <a:rPr lang="en-GB" altLang="ja-JP" sz="3600" dirty="0">
                <a:ea typeface="ＭＳ Ｐゴシック" panose="020B0600070205080204" pitchFamily="34" charset="-128"/>
              </a:rPr>
              <a:t/>
            </a:r>
            <a:br>
              <a:rPr lang="en-GB" altLang="ja-JP" sz="3600" dirty="0">
                <a:ea typeface="ＭＳ Ｐゴシック" panose="020B0600070205080204" pitchFamily="34" charset="-128"/>
              </a:rPr>
            </a:br>
            <a:endParaRPr lang="pt-PT" altLang="pt-PT" sz="3600" dirty="0"/>
          </a:p>
        </p:txBody>
      </p:sp>
    </p:spTree>
    <p:extLst>
      <p:ext uri="{BB962C8B-B14F-4D97-AF65-F5344CB8AC3E}">
        <p14:creationId xmlns:p14="http://schemas.microsoft.com/office/powerpoint/2010/main" val="1058580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algn="ctr" eaLnBrk="1" hangingPunct="1">
              <a:defRPr/>
            </a:pPr>
            <a:r>
              <a:rPr lang="pt-PT" b="1" dirty="0" smtClean="0"/>
              <a:t>ADKAR MODEL OF CHANGE</a:t>
            </a:r>
          </a:p>
        </p:txBody>
      </p:sp>
      <p:sp>
        <p:nvSpPr>
          <p:cNvPr id="91139" name="Rectangle 3"/>
          <p:cNvSpPr>
            <a:spLocks noGrp="1" noChangeArrowheads="1"/>
          </p:cNvSpPr>
          <p:nvPr>
            <p:ph type="body" idx="1"/>
          </p:nvPr>
        </p:nvSpPr>
        <p:spPr/>
        <p:txBody>
          <a:bodyPr>
            <a:noAutofit/>
          </a:bodyPr>
          <a:lstStyle/>
          <a:p>
            <a:pPr algn="just" eaLnBrk="1" hangingPunct="1">
              <a:lnSpc>
                <a:spcPct val="90000"/>
              </a:lnSpc>
            </a:pPr>
            <a:r>
              <a:rPr lang="en-GB" altLang="ja-JP" dirty="0">
                <a:ea typeface="ＭＳ Ｐゴシック" panose="020B0600070205080204" pitchFamily="34" charset="-128"/>
              </a:rPr>
              <a:t>The ADKAR acronym holds that </a:t>
            </a:r>
            <a:r>
              <a:rPr lang="en-GB" altLang="ja-JP" dirty="0" err="1">
                <a:ea typeface="ＭＳ Ｐゴシック" panose="020B0600070205080204" pitchFamily="34" charset="-128"/>
              </a:rPr>
              <a:t>efective</a:t>
            </a:r>
            <a:r>
              <a:rPr lang="en-GB" altLang="ja-JP" dirty="0">
                <a:ea typeface="ＭＳ Ｐゴシック" panose="020B0600070205080204" pitchFamily="34" charset="-128"/>
              </a:rPr>
              <a:t> management of the people dimension of change requires managing five key elements:</a:t>
            </a:r>
          </a:p>
          <a:p>
            <a:pPr marL="0" indent="0" algn="just" eaLnBrk="1" hangingPunct="1">
              <a:lnSpc>
                <a:spcPct val="90000"/>
              </a:lnSpc>
              <a:buNone/>
            </a:pPr>
            <a:r>
              <a:rPr lang="en-GB" altLang="ja-JP" dirty="0" smtClean="0">
                <a:ea typeface="ＭＳ Ｐゴシック" panose="020B0600070205080204" pitchFamily="34" charset="-128"/>
              </a:rPr>
              <a:t>1.</a:t>
            </a:r>
            <a:r>
              <a:rPr lang="en-GB" altLang="ja-JP" b="1" dirty="0" smtClean="0">
                <a:ea typeface="ＭＳ Ｐゴシック" panose="020B0600070205080204" pitchFamily="34" charset="-128"/>
              </a:rPr>
              <a:t>Awareness</a:t>
            </a:r>
            <a:r>
              <a:rPr lang="en-GB" altLang="ja-JP" dirty="0" smtClean="0">
                <a:ea typeface="ＭＳ Ｐゴシック" panose="020B0600070205080204" pitchFamily="34" charset="-128"/>
              </a:rPr>
              <a:t> </a:t>
            </a:r>
            <a:r>
              <a:rPr lang="en-GB" altLang="ja-JP" dirty="0">
                <a:ea typeface="ＭＳ Ｐゴシック" panose="020B0600070205080204" pitchFamily="34" charset="-128"/>
              </a:rPr>
              <a:t>of the need to </a:t>
            </a:r>
            <a:r>
              <a:rPr lang="en-GB" altLang="ja-JP" dirty="0" smtClean="0">
                <a:ea typeface="ＭＳ Ｐゴシック" panose="020B0600070205080204" pitchFamily="34" charset="-128"/>
              </a:rPr>
              <a:t>change.</a:t>
            </a:r>
          </a:p>
          <a:p>
            <a:pPr marL="0" indent="0" algn="just" eaLnBrk="1" hangingPunct="1">
              <a:lnSpc>
                <a:spcPct val="90000"/>
              </a:lnSpc>
              <a:buNone/>
            </a:pPr>
            <a:r>
              <a:rPr lang="en-GB" altLang="ja-JP" dirty="0" smtClean="0">
                <a:ea typeface="ＭＳ Ｐゴシック" panose="020B0600070205080204" pitchFamily="34" charset="-128"/>
              </a:rPr>
              <a:t>2.</a:t>
            </a:r>
            <a:r>
              <a:rPr lang="en-GB" altLang="ja-JP" b="1" dirty="0" smtClean="0">
                <a:ea typeface="ＭＳ Ｐゴシック" panose="020B0600070205080204" pitchFamily="34" charset="-128"/>
              </a:rPr>
              <a:t>Desire</a:t>
            </a:r>
            <a:r>
              <a:rPr lang="en-GB" altLang="ja-JP" dirty="0" smtClean="0">
                <a:ea typeface="ＭＳ Ｐゴシック" panose="020B0600070205080204" pitchFamily="34" charset="-128"/>
              </a:rPr>
              <a:t> </a:t>
            </a:r>
            <a:r>
              <a:rPr lang="en-GB" altLang="ja-JP" dirty="0">
                <a:ea typeface="ＭＳ Ｐゴシック" panose="020B0600070205080204" pitchFamily="34" charset="-128"/>
              </a:rPr>
              <a:t>to participate and support the </a:t>
            </a:r>
            <a:r>
              <a:rPr lang="en-GB" altLang="ja-JP" dirty="0" smtClean="0">
                <a:ea typeface="ＭＳ Ｐゴシック" panose="020B0600070205080204" pitchFamily="34" charset="-128"/>
              </a:rPr>
              <a:t>change.</a:t>
            </a:r>
          </a:p>
          <a:p>
            <a:pPr marL="0" indent="0" algn="just" eaLnBrk="1" hangingPunct="1">
              <a:lnSpc>
                <a:spcPct val="90000"/>
              </a:lnSpc>
              <a:buNone/>
            </a:pPr>
            <a:r>
              <a:rPr lang="en-GB" altLang="ja-JP" dirty="0" smtClean="0">
                <a:ea typeface="ＭＳ Ｐゴシック" panose="020B0600070205080204" pitchFamily="34" charset="-128"/>
              </a:rPr>
              <a:t>3.</a:t>
            </a:r>
            <a:r>
              <a:rPr lang="en-GB" altLang="ja-JP" b="1" dirty="0" smtClean="0">
                <a:ea typeface="ＭＳ Ｐゴシック" panose="020B0600070205080204" pitchFamily="34" charset="-128"/>
              </a:rPr>
              <a:t>Knowledge</a:t>
            </a:r>
            <a:r>
              <a:rPr lang="en-GB" altLang="ja-JP" dirty="0" smtClean="0">
                <a:ea typeface="ＭＳ Ｐゴシック" panose="020B0600070205080204" pitchFamily="34" charset="-128"/>
              </a:rPr>
              <a:t> </a:t>
            </a:r>
            <a:r>
              <a:rPr lang="en-GB" altLang="ja-JP" dirty="0">
                <a:ea typeface="ＭＳ Ｐゴシック" panose="020B0600070205080204" pitchFamily="34" charset="-128"/>
              </a:rPr>
              <a:t>of how to change (and what the change looks like</a:t>
            </a:r>
            <a:r>
              <a:rPr lang="en-GB" altLang="ja-JP" dirty="0" smtClean="0">
                <a:ea typeface="ＭＳ Ｐゴシック" panose="020B0600070205080204" pitchFamily="34" charset="-128"/>
              </a:rPr>
              <a:t>).</a:t>
            </a:r>
          </a:p>
          <a:p>
            <a:pPr marL="0" indent="0" algn="just" eaLnBrk="1" hangingPunct="1">
              <a:lnSpc>
                <a:spcPct val="90000"/>
              </a:lnSpc>
              <a:buNone/>
            </a:pPr>
            <a:r>
              <a:rPr lang="en-GB" altLang="ja-JP" dirty="0" smtClean="0">
                <a:ea typeface="ＭＳ Ｐゴシック" panose="020B0600070205080204" pitchFamily="34" charset="-128"/>
              </a:rPr>
              <a:t>4.</a:t>
            </a:r>
            <a:r>
              <a:rPr lang="en-GB" altLang="ja-JP" b="1" dirty="0" smtClean="0">
                <a:ea typeface="ＭＳ Ｐゴシック" panose="020B0600070205080204" pitchFamily="34" charset="-128"/>
              </a:rPr>
              <a:t>Ability</a:t>
            </a:r>
            <a:r>
              <a:rPr lang="en-GB" altLang="ja-JP" dirty="0" smtClean="0">
                <a:ea typeface="ＭＳ Ｐゴシック" panose="020B0600070205080204" pitchFamily="34" charset="-128"/>
              </a:rPr>
              <a:t> </a:t>
            </a:r>
            <a:r>
              <a:rPr lang="en-GB" altLang="ja-JP" dirty="0">
                <a:ea typeface="ＭＳ Ｐゴシック" panose="020B0600070205080204" pitchFamily="34" charset="-128"/>
              </a:rPr>
              <a:t>to implement the change on a day-to-day </a:t>
            </a:r>
            <a:r>
              <a:rPr lang="en-GB" altLang="ja-JP" dirty="0" smtClean="0">
                <a:ea typeface="ＭＳ Ｐゴシック" panose="020B0600070205080204" pitchFamily="34" charset="-128"/>
              </a:rPr>
              <a:t>basis.</a:t>
            </a:r>
          </a:p>
          <a:p>
            <a:pPr marL="0" indent="0" algn="just" eaLnBrk="1" hangingPunct="1">
              <a:lnSpc>
                <a:spcPct val="90000"/>
              </a:lnSpc>
              <a:buNone/>
            </a:pPr>
            <a:r>
              <a:rPr lang="en-GB" altLang="ja-JP" dirty="0" smtClean="0">
                <a:ea typeface="ＭＳ Ｐゴシック" panose="020B0600070205080204" pitchFamily="34" charset="-128"/>
              </a:rPr>
              <a:t>5.</a:t>
            </a:r>
            <a:r>
              <a:rPr lang="en-GB" altLang="ja-JP" b="1" dirty="0" smtClean="0">
                <a:ea typeface="ＭＳ Ｐゴシック" panose="020B0600070205080204" pitchFamily="34" charset="-128"/>
              </a:rPr>
              <a:t>Reinforcement</a:t>
            </a:r>
            <a:r>
              <a:rPr lang="en-GB" altLang="ja-JP" dirty="0" smtClean="0">
                <a:ea typeface="ＭＳ Ｐゴシック" panose="020B0600070205080204" pitchFamily="34" charset="-128"/>
              </a:rPr>
              <a:t> </a:t>
            </a:r>
            <a:r>
              <a:rPr lang="en-GB" altLang="ja-JP" dirty="0">
                <a:ea typeface="ＭＳ Ｐゴシック" panose="020B0600070205080204" pitchFamily="34" charset="-128"/>
              </a:rPr>
              <a:t>to keep the change in </a:t>
            </a:r>
            <a:r>
              <a:rPr lang="en-GB" altLang="ja-JP" dirty="0" smtClean="0">
                <a:ea typeface="ＭＳ Ｐゴシック" panose="020B0600070205080204" pitchFamily="34" charset="-128"/>
              </a:rPr>
              <a:t>place. For </a:t>
            </a:r>
            <a:r>
              <a:rPr lang="en-GB" altLang="ja-JP" dirty="0">
                <a:ea typeface="ＭＳ Ｐゴシック" panose="020B0600070205080204" pitchFamily="34" charset="-128"/>
              </a:rPr>
              <a:t>example, to prepare any change effort, you can score the status of each of the 5 elements from 1-10 and then focus first on the ones that score the lowest."</a:t>
            </a:r>
            <a:r>
              <a:rPr lang="pt-PT" altLang="ja-JP" dirty="0">
                <a:ea typeface="ＭＳ Ｐゴシック" panose="020B0600070205080204" pitchFamily="34" charset="-128"/>
              </a:rPr>
              <a:t> </a:t>
            </a:r>
            <a:endParaRPr lang="pt-PT" altLang="pt-PT" dirty="0"/>
          </a:p>
          <a:p>
            <a:pPr algn="just" eaLnBrk="1" hangingPunct="1">
              <a:lnSpc>
                <a:spcPct val="90000"/>
              </a:lnSpc>
            </a:pPr>
            <a:endParaRPr lang="pt-PT" altLang="pt-PT" dirty="0"/>
          </a:p>
        </p:txBody>
      </p:sp>
    </p:spTree>
    <p:extLst>
      <p:ext uri="{BB962C8B-B14F-4D97-AF65-F5344CB8AC3E}">
        <p14:creationId xmlns:p14="http://schemas.microsoft.com/office/powerpoint/2010/main" val="38053700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defRPr/>
            </a:pPr>
            <a:r>
              <a:rPr lang="pt-PT" sz="4000" b="1" dirty="0"/>
              <a:t>JOHN KOTTER’S CHANGE PHASES</a:t>
            </a:r>
          </a:p>
        </p:txBody>
      </p:sp>
      <p:sp>
        <p:nvSpPr>
          <p:cNvPr id="78851" name="Rectangle 3"/>
          <p:cNvSpPr>
            <a:spLocks noGrp="1" noChangeArrowheads="1"/>
          </p:cNvSpPr>
          <p:nvPr>
            <p:ph type="body" idx="1"/>
          </p:nvPr>
        </p:nvSpPr>
        <p:spPr/>
        <p:txBody>
          <a:bodyPr>
            <a:noAutofit/>
          </a:bodyPr>
          <a:lstStyle/>
          <a:p>
            <a:pPr algn="just" eaLnBrk="1" hangingPunct="1">
              <a:lnSpc>
                <a:spcPct val="80000"/>
              </a:lnSpc>
              <a:defRPr/>
            </a:pPr>
            <a:r>
              <a:rPr lang="pt-PT" sz="2000" dirty="0" err="1"/>
              <a:t>Often</a:t>
            </a:r>
            <a:r>
              <a:rPr lang="pt-PT" sz="2000" dirty="0"/>
              <a:t>, </a:t>
            </a:r>
            <a:r>
              <a:rPr lang="pt-PT" sz="2000" dirty="0" err="1"/>
              <a:t>creating</a:t>
            </a:r>
            <a:r>
              <a:rPr lang="pt-PT" sz="2000" dirty="0"/>
              <a:t> </a:t>
            </a:r>
            <a:r>
              <a:rPr lang="pt-PT" sz="2000" dirty="0" err="1"/>
              <a:t>value</a:t>
            </a:r>
            <a:r>
              <a:rPr lang="pt-PT" sz="2000" dirty="0"/>
              <a:t> </a:t>
            </a:r>
            <a:r>
              <a:rPr lang="pt-PT" sz="2000" dirty="0" err="1"/>
              <a:t>requires</a:t>
            </a:r>
            <a:r>
              <a:rPr lang="pt-PT" sz="2000" dirty="0"/>
              <a:t> </a:t>
            </a:r>
            <a:r>
              <a:rPr lang="pt-PT" sz="2000" dirty="0" err="1"/>
              <a:t>significant</a:t>
            </a:r>
            <a:r>
              <a:rPr lang="pt-PT" sz="2000" dirty="0"/>
              <a:t> </a:t>
            </a:r>
            <a:r>
              <a:rPr lang="pt-PT" sz="2000" dirty="0" err="1"/>
              <a:t>change</a:t>
            </a:r>
            <a:r>
              <a:rPr lang="pt-PT" sz="2000" dirty="0"/>
              <a:t>. John </a:t>
            </a:r>
            <a:r>
              <a:rPr lang="pt-PT" sz="2000" dirty="0" err="1"/>
              <a:t>Kotter</a:t>
            </a:r>
            <a:r>
              <a:rPr lang="pt-PT" sz="2000" dirty="0"/>
              <a:t> </a:t>
            </a:r>
            <a:r>
              <a:rPr lang="pt-PT" sz="2000" dirty="0" err="1"/>
              <a:t>concluded</a:t>
            </a:r>
            <a:r>
              <a:rPr lang="pt-PT" sz="2000" dirty="0"/>
              <a:t> in </a:t>
            </a:r>
            <a:r>
              <a:rPr lang="pt-PT" sz="2000" dirty="0" err="1"/>
              <a:t>his</a:t>
            </a:r>
            <a:r>
              <a:rPr lang="pt-PT" sz="2000" dirty="0"/>
              <a:t> </a:t>
            </a:r>
            <a:r>
              <a:rPr lang="pt-PT" sz="2000" dirty="0" err="1"/>
              <a:t>book</a:t>
            </a:r>
            <a:r>
              <a:rPr lang="pt-PT" sz="2000" dirty="0"/>
              <a:t> "A force for </a:t>
            </a:r>
            <a:r>
              <a:rPr lang="pt-PT" sz="2000" dirty="0" err="1"/>
              <a:t>Change</a:t>
            </a:r>
            <a:r>
              <a:rPr lang="pt-PT" sz="2000" dirty="0"/>
              <a:t>: </a:t>
            </a:r>
            <a:r>
              <a:rPr lang="pt-PT" sz="2000" dirty="0" err="1"/>
              <a:t>How</a:t>
            </a:r>
            <a:r>
              <a:rPr lang="pt-PT" sz="2000" dirty="0"/>
              <a:t> </a:t>
            </a:r>
            <a:r>
              <a:rPr lang="pt-PT" sz="2000" dirty="0" err="1"/>
              <a:t>Leadership</a:t>
            </a:r>
            <a:r>
              <a:rPr lang="pt-PT" sz="2000" dirty="0"/>
              <a:t> </a:t>
            </a:r>
            <a:r>
              <a:rPr lang="pt-PT" sz="2000" dirty="0" err="1"/>
              <a:t>Differs</a:t>
            </a:r>
            <a:r>
              <a:rPr lang="pt-PT" sz="2000" dirty="0"/>
              <a:t> </a:t>
            </a:r>
            <a:r>
              <a:rPr lang="pt-PT" sz="2000" dirty="0" err="1"/>
              <a:t>from</a:t>
            </a:r>
            <a:r>
              <a:rPr lang="pt-PT" sz="2000" dirty="0"/>
              <a:t> Management" (1990) </a:t>
            </a:r>
            <a:r>
              <a:rPr lang="pt-PT" sz="2000" dirty="0" err="1"/>
              <a:t>that</a:t>
            </a:r>
            <a:r>
              <a:rPr lang="pt-PT" sz="2000" dirty="0"/>
              <a:t> </a:t>
            </a:r>
            <a:r>
              <a:rPr lang="pt-PT" sz="2000" dirty="0" err="1"/>
              <a:t>there</a:t>
            </a:r>
            <a:r>
              <a:rPr lang="pt-PT" sz="2000" dirty="0"/>
              <a:t> are </a:t>
            </a:r>
            <a:r>
              <a:rPr lang="pt-PT" sz="2000" dirty="0" err="1"/>
              <a:t>eight</a:t>
            </a:r>
            <a:r>
              <a:rPr lang="pt-PT" sz="2000" dirty="0"/>
              <a:t> </a:t>
            </a:r>
            <a:r>
              <a:rPr lang="pt-PT" sz="2000" dirty="0" err="1"/>
              <a:t>reasons</a:t>
            </a:r>
            <a:r>
              <a:rPr lang="pt-PT" sz="2000" dirty="0"/>
              <a:t> </a:t>
            </a:r>
            <a:r>
              <a:rPr lang="pt-PT" sz="2000" dirty="0" err="1"/>
              <a:t>why</a:t>
            </a:r>
            <a:r>
              <a:rPr lang="pt-PT" sz="2000" dirty="0"/>
              <a:t> </a:t>
            </a:r>
            <a:r>
              <a:rPr lang="pt-PT" sz="2000" dirty="0" err="1"/>
              <a:t>many</a:t>
            </a:r>
            <a:r>
              <a:rPr lang="pt-PT" sz="2000" dirty="0"/>
              <a:t> </a:t>
            </a:r>
            <a:r>
              <a:rPr lang="pt-PT" sz="2000" dirty="0" err="1"/>
              <a:t>change</a:t>
            </a:r>
            <a:r>
              <a:rPr lang="pt-PT" sz="2000" dirty="0"/>
              <a:t> processes do </a:t>
            </a:r>
            <a:r>
              <a:rPr lang="pt-PT" sz="2000" dirty="0" err="1"/>
              <a:t>not</a:t>
            </a:r>
            <a:r>
              <a:rPr lang="pt-PT" sz="2000" dirty="0"/>
              <a:t> </a:t>
            </a:r>
            <a:r>
              <a:rPr lang="pt-PT" sz="2000" dirty="0" err="1"/>
              <a:t>succeed</a:t>
            </a:r>
            <a:r>
              <a:rPr lang="pt-PT" sz="2000" dirty="0"/>
              <a:t>:</a:t>
            </a:r>
          </a:p>
          <a:p>
            <a:pPr algn="just" eaLnBrk="1" hangingPunct="1">
              <a:lnSpc>
                <a:spcPct val="80000"/>
              </a:lnSpc>
              <a:defRPr/>
            </a:pPr>
            <a:r>
              <a:rPr lang="pt-PT" sz="2400" b="1" dirty="0" err="1" smtClean="0"/>
              <a:t>Eight</a:t>
            </a:r>
            <a:r>
              <a:rPr lang="pt-PT" sz="2400" b="1" dirty="0" smtClean="0"/>
              <a:t> </a:t>
            </a:r>
            <a:r>
              <a:rPr lang="pt-PT" sz="2400" b="1" dirty="0" err="1"/>
              <a:t>reasons</a:t>
            </a:r>
            <a:r>
              <a:rPr lang="pt-PT" sz="2400" b="1" dirty="0"/>
              <a:t> </a:t>
            </a:r>
            <a:r>
              <a:rPr lang="pt-PT" sz="2400" b="1" dirty="0" err="1"/>
              <a:t>why</a:t>
            </a:r>
            <a:r>
              <a:rPr lang="pt-PT" sz="2400" b="1" dirty="0"/>
              <a:t> </a:t>
            </a:r>
            <a:r>
              <a:rPr lang="pt-PT" sz="2400" b="1" dirty="0" err="1"/>
              <a:t>many</a:t>
            </a:r>
            <a:r>
              <a:rPr lang="pt-PT" sz="2400" b="1" dirty="0"/>
              <a:t> </a:t>
            </a:r>
            <a:r>
              <a:rPr lang="pt-PT" sz="2400" b="1" dirty="0" err="1"/>
              <a:t>change</a:t>
            </a:r>
            <a:r>
              <a:rPr lang="pt-PT" sz="2400" b="1" dirty="0"/>
              <a:t> processes </a:t>
            </a:r>
            <a:r>
              <a:rPr lang="pt-PT" sz="2400" b="1" dirty="0" err="1"/>
              <a:t>don't</a:t>
            </a:r>
            <a:r>
              <a:rPr lang="pt-PT" sz="2400" b="1" dirty="0"/>
              <a:t> </a:t>
            </a:r>
            <a:r>
              <a:rPr lang="pt-PT" sz="2400" b="1" dirty="0" err="1"/>
              <a:t>succeed</a:t>
            </a:r>
            <a:endParaRPr lang="pt-PT" sz="2400" b="1" dirty="0"/>
          </a:p>
          <a:p>
            <a:pPr algn="just" eaLnBrk="1" hangingPunct="1">
              <a:lnSpc>
                <a:spcPct val="80000"/>
              </a:lnSpc>
              <a:defRPr/>
            </a:pPr>
            <a:r>
              <a:rPr lang="pt-PT" sz="2400" dirty="0" err="1" smtClean="0"/>
              <a:t>Allowing</a:t>
            </a:r>
            <a:r>
              <a:rPr lang="pt-PT" sz="2400" dirty="0" smtClean="0"/>
              <a:t> </a:t>
            </a:r>
            <a:r>
              <a:rPr lang="pt-PT" sz="2400" dirty="0"/>
              <a:t>too </a:t>
            </a:r>
            <a:r>
              <a:rPr lang="pt-PT" sz="2400" dirty="0" err="1"/>
              <a:t>much</a:t>
            </a:r>
            <a:r>
              <a:rPr lang="pt-PT" sz="2400" dirty="0"/>
              <a:t> </a:t>
            </a:r>
            <a:r>
              <a:rPr lang="pt-PT" sz="2400" dirty="0" err="1"/>
              <a:t>complexity</a:t>
            </a:r>
            <a:r>
              <a:rPr lang="pt-PT" sz="2400" dirty="0"/>
              <a:t>.</a:t>
            </a:r>
          </a:p>
          <a:p>
            <a:pPr algn="just" eaLnBrk="1" hangingPunct="1">
              <a:lnSpc>
                <a:spcPct val="80000"/>
              </a:lnSpc>
              <a:defRPr/>
            </a:pPr>
            <a:r>
              <a:rPr lang="pt-PT" sz="2400" dirty="0" err="1"/>
              <a:t>Failing</a:t>
            </a:r>
            <a:r>
              <a:rPr lang="pt-PT" sz="2400" dirty="0"/>
              <a:t> to </a:t>
            </a:r>
            <a:r>
              <a:rPr lang="pt-PT" sz="2400" dirty="0" err="1"/>
              <a:t>build</a:t>
            </a:r>
            <a:r>
              <a:rPr lang="pt-PT" sz="2400" dirty="0"/>
              <a:t> a </a:t>
            </a:r>
            <a:r>
              <a:rPr lang="pt-PT" sz="2400" dirty="0" err="1"/>
              <a:t>substantial</a:t>
            </a:r>
            <a:r>
              <a:rPr lang="pt-PT" sz="2400" dirty="0"/>
              <a:t> </a:t>
            </a:r>
            <a:r>
              <a:rPr lang="pt-PT" sz="2400" dirty="0" err="1"/>
              <a:t>coalition</a:t>
            </a:r>
            <a:r>
              <a:rPr lang="pt-PT" sz="2400" dirty="0"/>
              <a:t>.</a:t>
            </a:r>
          </a:p>
          <a:p>
            <a:pPr algn="just" eaLnBrk="1" hangingPunct="1">
              <a:lnSpc>
                <a:spcPct val="80000"/>
              </a:lnSpc>
              <a:defRPr/>
            </a:pPr>
            <a:r>
              <a:rPr lang="pt-PT" sz="2400" dirty="0" err="1"/>
              <a:t>Not</a:t>
            </a:r>
            <a:r>
              <a:rPr lang="pt-PT" sz="2400" dirty="0"/>
              <a:t> </a:t>
            </a:r>
            <a:r>
              <a:rPr lang="pt-PT" sz="2400" dirty="0" err="1"/>
              <a:t>understanding</a:t>
            </a:r>
            <a:r>
              <a:rPr lang="pt-PT" sz="2400" dirty="0"/>
              <a:t> </a:t>
            </a:r>
            <a:r>
              <a:rPr lang="pt-PT" sz="2400" dirty="0" err="1"/>
              <a:t>the</a:t>
            </a:r>
            <a:r>
              <a:rPr lang="pt-PT" sz="2400" dirty="0"/>
              <a:t> </a:t>
            </a:r>
            <a:r>
              <a:rPr lang="pt-PT" sz="2400" dirty="0" err="1"/>
              <a:t>need</a:t>
            </a:r>
            <a:r>
              <a:rPr lang="pt-PT" sz="2400" dirty="0"/>
              <a:t> for a clear </a:t>
            </a:r>
            <a:r>
              <a:rPr lang="pt-PT" sz="2400" dirty="0" err="1"/>
              <a:t>vision</a:t>
            </a:r>
            <a:r>
              <a:rPr lang="pt-PT" sz="2400" dirty="0"/>
              <a:t>.</a:t>
            </a:r>
          </a:p>
          <a:p>
            <a:pPr algn="just" eaLnBrk="1" hangingPunct="1">
              <a:lnSpc>
                <a:spcPct val="80000"/>
              </a:lnSpc>
              <a:defRPr/>
            </a:pPr>
            <a:r>
              <a:rPr lang="pt-PT" sz="2400" dirty="0" err="1"/>
              <a:t>Failing</a:t>
            </a:r>
            <a:r>
              <a:rPr lang="pt-PT" sz="2400" dirty="0"/>
              <a:t> to </a:t>
            </a:r>
            <a:r>
              <a:rPr lang="pt-PT" sz="2400" dirty="0" err="1"/>
              <a:t>clearly</a:t>
            </a:r>
            <a:r>
              <a:rPr lang="pt-PT" sz="2400" dirty="0"/>
              <a:t> </a:t>
            </a:r>
            <a:r>
              <a:rPr lang="pt-PT" sz="2400" dirty="0" err="1"/>
              <a:t>communicate</a:t>
            </a:r>
            <a:r>
              <a:rPr lang="pt-PT" sz="2400" dirty="0"/>
              <a:t> </a:t>
            </a:r>
            <a:r>
              <a:rPr lang="pt-PT" sz="2400" dirty="0" err="1"/>
              <a:t>the</a:t>
            </a:r>
            <a:r>
              <a:rPr lang="pt-PT" sz="2400" dirty="0"/>
              <a:t> </a:t>
            </a:r>
            <a:r>
              <a:rPr lang="pt-PT" sz="2400" dirty="0" err="1"/>
              <a:t>vision</a:t>
            </a:r>
            <a:r>
              <a:rPr lang="pt-PT" sz="2400" dirty="0"/>
              <a:t>.</a:t>
            </a:r>
          </a:p>
          <a:p>
            <a:pPr algn="just" eaLnBrk="1" hangingPunct="1">
              <a:lnSpc>
                <a:spcPct val="80000"/>
              </a:lnSpc>
              <a:defRPr/>
            </a:pPr>
            <a:r>
              <a:rPr lang="pt-PT" sz="2400" dirty="0" err="1"/>
              <a:t>Permitting</a:t>
            </a:r>
            <a:r>
              <a:rPr lang="pt-PT" sz="2400" dirty="0"/>
              <a:t> </a:t>
            </a:r>
            <a:r>
              <a:rPr lang="pt-PT" sz="2400" dirty="0" err="1"/>
              <a:t>roadblocks</a:t>
            </a:r>
            <a:r>
              <a:rPr lang="pt-PT" sz="2400" dirty="0"/>
              <a:t> </a:t>
            </a:r>
            <a:r>
              <a:rPr lang="pt-PT" sz="2400" dirty="0" err="1"/>
              <a:t>against</a:t>
            </a:r>
            <a:r>
              <a:rPr lang="pt-PT" sz="2400" dirty="0"/>
              <a:t> </a:t>
            </a:r>
            <a:r>
              <a:rPr lang="pt-PT" sz="2400" dirty="0" err="1"/>
              <a:t>the</a:t>
            </a:r>
            <a:r>
              <a:rPr lang="pt-PT" sz="2400" dirty="0"/>
              <a:t> </a:t>
            </a:r>
            <a:r>
              <a:rPr lang="pt-PT" sz="2400" dirty="0" err="1"/>
              <a:t>vision</a:t>
            </a:r>
            <a:r>
              <a:rPr lang="pt-PT" sz="2400" dirty="0"/>
              <a:t>.</a:t>
            </a:r>
          </a:p>
          <a:p>
            <a:pPr algn="just" eaLnBrk="1" hangingPunct="1">
              <a:lnSpc>
                <a:spcPct val="80000"/>
              </a:lnSpc>
              <a:defRPr/>
            </a:pPr>
            <a:r>
              <a:rPr lang="pt-PT" sz="2400" dirty="0" err="1"/>
              <a:t>Not</a:t>
            </a:r>
            <a:r>
              <a:rPr lang="pt-PT" sz="2400" dirty="0"/>
              <a:t> </a:t>
            </a:r>
            <a:r>
              <a:rPr lang="pt-PT" sz="2400" dirty="0" err="1"/>
              <a:t>planning</a:t>
            </a:r>
            <a:r>
              <a:rPr lang="pt-PT" sz="2400" dirty="0"/>
              <a:t> for short </a:t>
            </a:r>
            <a:r>
              <a:rPr lang="pt-PT" sz="2400" dirty="0" err="1"/>
              <a:t>term</a:t>
            </a:r>
            <a:r>
              <a:rPr lang="pt-PT" sz="2400" dirty="0"/>
              <a:t> </a:t>
            </a:r>
            <a:r>
              <a:rPr lang="pt-PT" sz="2400" dirty="0" err="1"/>
              <a:t>results</a:t>
            </a:r>
            <a:r>
              <a:rPr lang="pt-PT" sz="2400" dirty="0"/>
              <a:t> </a:t>
            </a:r>
            <a:r>
              <a:rPr lang="pt-PT" sz="2400" dirty="0" err="1"/>
              <a:t>and</a:t>
            </a:r>
            <a:r>
              <a:rPr lang="pt-PT" sz="2400" dirty="0"/>
              <a:t> </a:t>
            </a:r>
            <a:r>
              <a:rPr lang="pt-PT" sz="2400" dirty="0" err="1"/>
              <a:t>not</a:t>
            </a:r>
            <a:r>
              <a:rPr lang="pt-PT" sz="2400" dirty="0"/>
              <a:t> </a:t>
            </a:r>
            <a:r>
              <a:rPr lang="pt-PT" sz="2400" dirty="0" err="1"/>
              <a:t>realizing</a:t>
            </a:r>
            <a:r>
              <a:rPr lang="pt-PT" sz="2400" dirty="0"/>
              <a:t> </a:t>
            </a:r>
            <a:r>
              <a:rPr lang="pt-PT" sz="2400" dirty="0" err="1"/>
              <a:t>them</a:t>
            </a:r>
            <a:r>
              <a:rPr lang="pt-PT" sz="2400" dirty="0"/>
              <a:t>.</a:t>
            </a:r>
          </a:p>
          <a:p>
            <a:pPr algn="just" eaLnBrk="1" hangingPunct="1">
              <a:lnSpc>
                <a:spcPct val="80000"/>
              </a:lnSpc>
              <a:defRPr/>
            </a:pPr>
            <a:r>
              <a:rPr lang="pt-PT" sz="2400" dirty="0" err="1"/>
              <a:t>Declaring</a:t>
            </a:r>
            <a:r>
              <a:rPr lang="pt-PT" sz="2400" dirty="0"/>
              <a:t> </a:t>
            </a:r>
            <a:r>
              <a:rPr lang="pt-PT" sz="2400" dirty="0" err="1"/>
              <a:t>victory</a:t>
            </a:r>
            <a:r>
              <a:rPr lang="pt-PT" sz="2400" dirty="0"/>
              <a:t> too </a:t>
            </a:r>
            <a:r>
              <a:rPr lang="pt-PT" sz="2400" dirty="0" err="1"/>
              <a:t>soon</a:t>
            </a:r>
            <a:r>
              <a:rPr lang="pt-PT" sz="2400" dirty="0"/>
              <a:t>.</a:t>
            </a:r>
          </a:p>
          <a:p>
            <a:pPr algn="just" eaLnBrk="1" hangingPunct="1">
              <a:lnSpc>
                <a:spcPct val="80000"/>
              </a:lnSpc>
              <a:defRPr/>
            </a:pPr>
            <a:r>
              <a:rPr lang="pt-PT" sz="2400" dirty="0"/>
              <a:t>Fail to </a:t>
            </a:r>
            <a:r>
              <a:rPr lang="pt-PT" sz="2400" dirty="0" err="1"/>
              <a:t>anchor</a:t>
            </a:r>
            <a:r>
              <a:rPr lang="pt-PT" sz="2400" dirty="0"/>
              <a:t> </a:t>
            </a:r>
            <a:r>
              <a:rPr lang="pt-PT" sz="2400" dirty="0" err="1"/>
              <a:t>changes</a:t>
            </a:r>
            <a:r>
              <a:rPr lang="pt-PT" sz="2400" dirty="0"/>
              <a:t> in </a:t>
            </a:r>
            <a:r>
              <a:rPr lang="pt-PT" sz="2400" dirty="0" err="1"/>
              <a:t>corporate</a:t>
            </a:r>
            <a:r>
              <a:rPr lang="pt-PT" sz="2400" dirty="0"/>
              <a:t> </a:t>
            </a:r>
            <a:r>
              <a:rPr lang="pt-PT" sz="2400" dirty="0" err="1"/>
              <a:t>culture</a:t>
            </a:r>
            <a:r>
              <a:rPr lang="pt-PT" sz="2400" dirty="0"/>
              <a:t>.</a:t>
            </a:r>
          </a:p>
        </p:txBody>
      </p:sp>
    </p:spTree>
    <p:extLst>
      <p:ext uri="{BB962C8B-B14F-4D97-AF65-F5344CB8AC3E}">
        <p14:creationId xmlns:p14="http://schemas.microsoft.com/office/powerpoint/2010/main" val="225651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eaLnBrk="1" hangingPunct="1">
              <a:defRPr/>
            </a:pPr>
            <a:r>
              <a:rPr lang="pt-PT" sz="4000" b="1" dirty="0"/>
              <a:t>KURT LEWIN’S FIELD ANALYSIS</a:t>
            </a:r>
          </a:p>
        </p:txBody>
      </p:sp>
      <p:sp>
        <p:nvSpPr>
          <p:cNvPr id="12291"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200" b="1" dirty="0"/>
              <a:t>Use </a:t>
            </a:r>
            <a:r>
              <a:rPr lang="pt-PT" altLang="pt-PT" sz="2200" b="1" dirty="0" err="1"/>
              <a:t>of</a:t>
            </a:r>
            <a:r>
              <a:rPr lang="pt-PT" altLang="pt-PT" sz="2200" b="1" dirty="0"/>
              <a:t> </a:t>
            </a:r>
            <a:r>
              <a:rPr lang="pt-PT" altLang="pt-PT" sz="2200" b="1" dirty="0" err="1"/>
              <a:t>the</a:t>
            </a:r>
            <a:r>
              <a:rPr lang="pt-PT" altLang="pt-PT" sz="2200" b="1" dirty="0"/>
              <a:t> Force Field </a:t>
            </a:r>
            <a:r>
              <a:rPr lang="pt-PT" altLang="pt-PT" sz="2200" b="1" dirty="0" err="1"/>
              <a:t>Analysis</a:t>
            </a:r>
            <a:r>
              <a:rPr lang="pt-PT" altLang="pt-PT" sz="2200" b="1" dirty="0"/>
              <a:t> </a:t>
            </a:r>
            <a:r>
              <a:rPr lang="pt-PT" altLang="pt-PT" sz="2200" b="1" dirty="0" err="1"/>
              <a:t>method</a:t>
            </a:r>
            <a:endParaRPr lang="pt-PT" altLang="pt-PT" sz="2200" b="1" dirty="0"/>
          </a:p>
          <a:p>
            <a:pPr algn="just" eaLnBrk="1" hangingPunct="1">
              <a:lnSpc>
                <a:spcPct val="80000"/>
              </a:lnSpc>
            </a:pPr>
            <a:r>
              <a:rPr lang="pt-PT" altLang="pt-PT" sz="2200" dirty="0" err="1"/>
              <a:t>Investigate</a:t>
            </a:r>
            <a:r>
              <a:rPr lang="pt-PT" altLang="pt-PT" sz="2200" dirty="0"/>
              <a:t> </a:t>
            </a:r>
            <a:r>
              <a:rPr lang="pt-PT" altLang="pt-PT" sz="2200" dirty="0" err="1"/>
              <a:t>the</a:t>
            </a:r>
            <a:r>
              <a:rPr lang="pt-PT" altLang="pt-PT" sz="2200" dirty="0"/>
              <a:t> </a:t>
            </a:r>
            <a:r>
              <a:rPr lang="pt-PT" altLang="pt-PT" sz="2200" b="1" dirty="0"/>
              <a:t>balance </a:t>
            </a:r>
            <a:r>
              <a:rPr lang="pt-PT" altLang="pt-PT" sz="2200" b="1" dirty="0" err="1"/>
              <a:t>of</a:t>
            </a:r>
            <a:r>
              <a:rPr lang="pt-PT" altLang="pt-PT" sz="2200" b="1" dirty="0"/>
              <a:t> </a:t>
            </a:r>
            <a:r>
              <a:rPr lang="pt-PT" altLang="pt-PT" sz="2200" b="1" dirty="0" err="1"/>
              <a:t>power</a:t>
            </a:r>
            <a:r>
              <a:rPr lang="pt-PT" altLang="pt-PT" sz="2200" dirty="0"/>
              <a:t> </a:t>
            </a:r>
            <a:r>
              <a:rPr lang="pt-PT" altLang="pt-PT" sz="2200" dirty="0" err="1"/>
              <a:t>involved</a:t>
            </a:r>
            <a:r>
              <a:rPr lang="pt-PT" altLang="pt-PT" sz="2200" dirty="0"/>
              <a:t> in </a:t>
            </a:r>
            <a:r>
              <a:rPr lang="pt-PT" altLang="pt-PT" sz="2200" dirty="0" err="1"/>
              <a:t>an</a:t>
            </a:r>
            <a:r>
              <a:rPr lang="pt-PT" altLang="pt-PT" sz="2200" dirty="0"/>
              <a:t> </a:t>
            </a:r>
            <a:r>
              <a:rPr lang="pt-PT" altLang="pt-PT" sz="2200" dirty="0" err="1"/>
              <a:t>issue</a:t>
            </a:r>
            <a:r>
              <a:rPr lang="pt-PT" altLang="pt-PT" sz="2200" dirty="0"/>
              <a:t>.</a:t>
            </a:r>
          </a:p>
          <a:p>
            <a:pPr algn="just" eaLnBrk="1" hangingPunct="1">
              <a:lnSpc>
                <a:spcPct val="80000"/>
              </a:lnSpc>
            </a:pPr>
            <a:r>
              <a:rPr lang="pt-PT" altLang="pt-PT" sz="2200" dirty="0" err="1"/>
              <a:t>Identify</a:t>
            </a:r>
            <a:r>
              <a:rPr lang="pt-PT" altLang="pt-PT" sz="2200" dirty="0"/>
              <a:t> </a:t>
            </a:r>
            <a:r>
              <a:rPr lang="pt-PT" altLang="pt-PT" sz="2200" dirty="0" err="1"/>
              <a:t>the</a:t>
            </a:r>
            <a:r>
              <a:rPr lang="pt-PT" altLang="pt-PT" sz="2200" dirty="0"/>
              <a:t> </a:t>
            </a:r>
            <a:r>
              <a:rPr lang="pt-PT" altLang="pt-PT" sz="2200" dirty="0" err="1"/>
              <a:t>most</a:t>
            </a:r>
            <a:r>
              <a:rPr lang="pt-PT" altLang="pt-PT" sz="2200" dirty="0"/>
              <a:t> </a:t>
            </a:r>
            <a:r>
              <a:rPr lang="pt-PT" altLang="pt-PT" sz="2200" dirty="0" err="1"/>
              <a:t>important</a:t>
            </a:r>
            <a:r>
              <a:rPr lang="pt-PT" altLang="pt-PT" sz="2200" dirty="0"/>
              <a:t> </a:t>
            </a:r>
            <a:r>
              <a:rPr lang="pt-PT" altLang="pt-PT" sz="2200" dirty="0" err="1"/>
              <a:t>players</a:t>
            </a:r>
            <a:r>
              <a:rPr lang="pt-PT" altLang="pt-PT" sz="2200" dirty="0"/>
              <a:t> (</a:t>
            </a:r>
            <a:r>
              <a:rPr lang="pt-PT" altLang="pt-PT" sz="2200" b="1" dirty="0" err="1"/>
              <a:t>stakeholders</a:t>
            </a:r>
            <a:r>
              <a:rPr lang="pt-PT" altLang="pt-PT" sz="2200" dirty="0"/>
              <a:t>) </a:t>
            </a:r>
            <a:r>
              <a:rPr lang="pt-PT" altLang="pt-PT" sz="2200" dirty="0" err="1"/>
              <a:t>and</a:t>
            </a:r>
            <a:r>
              <a:rPr lang="pt-PT" altLang="pt-PT" sz="2200" dirty="0"/>
              <a:t> target </a:t>
            </a:r>
            <a:r>
              <a:rPr lang="pt-PT" altLang="pt-PT" sz="2200" dirty="0" err="1"/>
              <a:t>groups</a:t>
            </a:r>
            <a:r>
              <a:rPr lang="pt-PT" altLang="pt-PT" sz="2200" dirty="0"/>
              <a:t> for a </a:t>
            </a:r>
            <a:r>
              <a:rPr lang="pt-PT" altLang="pt-PT" sz="2200" dirty="0" err="1"/>
              <a:t>campaign</a:t>
            </a:r>
            <a:r>
              <a:rPr lang="pt-PT" altLang="pt-PT" sz="2200" dirty="0"/>
              <a:t> </a:t>
            </a:r>
            <a:r>
              <a:rPr lang="pt-PT" altLang="pt-PT" sz="2200" dirty="0" err="1"/>
              <a:t>on</a:t>
            </a:r>
            <a:r>
              <a:rPr lang="pt-PT" altLang="pt-PT" sz="2200" dirty="0"/>
              <a:t> </a:t>
            </a:r>
            <a:r>
              <a:rPr lang="pt-PT" altLang="pt-PT" sz="2200" dirty="0" err="1"/>
              <a:t>the</a:t>
            </a:r>
            <a:r>
              <a:rPr lang="pt-PT" altLang="pt-PT" sz="2200" dirty="0"/>
              <a:t> </a:t>
            </a:r>
            <a:r>
              <a:rPr lang="pt-PT" altLang="pt-PT" sz="2200" dirty="0" err="1"/>
              <a:t>issue</a:t>
            </a:r>
            <a:r>
              <a:rPr lang="pt-PT" altLang="pt-PT" sz="2200" dirty="0"/>
              <a:t>.</a:t>
            </a:r>
          </a:p>
          <a:p>
            <a:pPr algn="just" eaLnBrk="1" hangingPunct="1">
              <a:lnSpc>
                <a:spcPct val="80000"/>
              </a:lnSpc>
            </a:pPr>
            <a:r>
              <a:rPr lang="pt-PT" altLang="pt-PT" sz="2200" dirty="0" err="1"/>
              <a:t>Identify</a:t>
            </a:r>
            <a:r>
              <a:rPr lang="pt-PT" altLang="pt-PT" sz="2200" dirty="0"/>
              <a:t> </a:t>
            </a:r>
            <a:r>
              <a:rPr lang="pt-PT" altLang="pt-PT" sz="2200" b="1" dirty="0" err="1"/>
              <a:t>opponents</a:t>
            </a:r>
            <a:r>
              <a:rPr lang="pt-PT" altLang="pt-PT" sz="2200" b="1" dirty="0"/>
              <a:t> </a:t>
            </a:r>
            <a:r>
              <a:rPr lang="pt-PT" altLang="pt-PT" sz="2200" b="1" dirty="0" err="1"/>
              <a:t>and</a:t>
            </a:r>
            <a:r>
              <a:rPr lang="pt-PT" altLang="pt-PT" sz="2200" b="1" dirty="0"/>
              <a:t> </a:t>
            </a:r>
            <a:r>
              <a:rPr lang="pt-PT" altLang="pt-PT" sz="2200" b="1" dirty="0" err="1"/>
              <a:t>allies</a:t>
            </a:r>
            <a:r>
              <a:rPr lang="pt-PT" altLang="pt-PT" sz="2200" dirty="0"/>
              <a:t>.</a:t>
            </a:r>
          </a:p>
          <a:p>
            <a:pPr algn="just" eaLnBrk="1" hangingPunct="1">
              <a:lnSpc>
                <a:spcPct val="80000"/>
              </a:lnSpc>
            </a:pPr>
            <a:r>
              <a:rPr lang="pt-PT" altLang="pt-PT" sz="2200" dirty="0" err="1"/>
              <a:t>Identify</a:t>
            </a:r>
            <a:r>
              <a:rPr lang="pt-PT" altLang="pt-PT" sz="2200" dirty="0"/>
              <a:t> </a:t>
            </a:r>
            <a:r>
              <a:rPr lang="pt-PT" altLang="pt-PT" sz="2200" dirty="0" err="1"/>
              <a:t>how</a:t>
            </a:r>
            <a:r>
              <a:rPr lang="pt-PT" altLang="pt-PT" sz="2200" dirty="0"/>
              <a:t> </a:t>
            </a:r>
            <a:r>
              <a:rPr lang="pt-PT" altLang="pt-PT" sz="2200" dirty="0" err="1"/>
              <a:t>you</a:t>
            </a:r>
            <a:r>
              <a:rPr lang="pt-PT" altLang="pt-PT" sz="2200" dirty="0"/>
              <a:t> can </a:t>
            </a:r>
            <a:r>
              <a:rPr lang="pt-PT" altLang="pt-PT" sz="2200" b="1" dirty="0" err="1"/>
              <a:t>influence</a:t>
            </a:r>
            <a:r>
              <a:rPr lang="pt-PT" altLang="pt-PT" sz="2200" dirty="0"/>
              <a:t> </a:t>
            </a:r>
            <a:r>
              <a:rPr lang="pt-PT" altLang="pt-PT" sz="2200" dirty="0" err="1"/>
              <a:t>each</a:t>
            </a:r>
            <a:r>
              <a:rPr lang="pt-PT" altLang="pt-PT" sz="2200" dirty="0"/>
              <a:t> target </a:t>
            </a:r>
            <a:r>
              <a:rPr lang="pt-PT" altLang="pt-PT" sz="2200" dirty="0" err="1"/>
              <a:t>group</a:t>
            </a:r>
            <a:endParaRPr lang="pt-PT" altLang="pt-PT" sz="2200" b="1" dirty="0"/>
          </a:p>
          <a:p>
            <a:pPr algn="just" eaLnBrk="1" hangingPunct="1">
              <a:lnSpc>
                <a:spcPct val="80000"/>
              </a:lnSpc>
            </a:pPr>
            <a:r>
              <a:rPr lang="pt-PT" altLang="pt-PT" sz="2200" b="1" dirty="0"/>
              <a:t>Steps in a Force Field </a:t>
            </a:r>
            <a:r>
              <a:rPr lang="pt-PT" altLang="pt-PT" sz="2200" b="1" dirty="0" err="1"/>
              <a:t>Analysis</a:t>
            </a:r>
            <a:r>
              <a:rPr lang="pt-PT" altLang="pt-PT" sz="2200" b="1" dirty="0"/>
              <a:t>? </a:t>
            </a:r>
            <a:r>
              <a:rPr lang="pt-PT" altLang="pt-PT" sz="2200" b="1" dirty="0" err="1"/>
              <a:t>Process</a:t>
            </a:r>
            <a:endParaRPr lang="pt-PT" altLang="pt-PT" sz="2200" b="1" dirty="0"/>
          </a:p>
          <a:p>
            <a:pPr algn="just" eaLnBrk="1" hangingPunct="1">
              <a:lnSpc>
                <a:spcPct val="80000"/>
              </a:lnSpc>
            </a:pPr>
            <a:r>
              <a:rPr lang="pt-PT" altLang="pt-PT" sz="2200" dirty="0" err="1"/>
              <a:t>Describe</a:t>
            </a:r>
            <a:r>
              <a:rPr lang="pt-PT" altLang="pt-PT" sz="2200" dirty="0"/>
              <a:t> </a:t>
            </a:r>
            <a:r>
              <a:rPr lang="pt-PT" altLang="pt-PT" sz="2200" dirty="0" err="1"/>
              <a:t>the</a:t>
            </a:r>
            <a:r>
              <a:rPr lang="pt-PT" altLang="pt-PT" sz="2200" dirty="0"/>
              <a:t> </a:t>
            </a:r>
            <a:r>
              <a:rPr lang="pt-PT" altLang="pt-PT" sz="2200" dirty="0" err="1"/>
              <a:t>current</a:t>
            </a:r>
            <a:r>
              <a:rPr lang="pt-PT" altLang="pt-PT" sz="2200" dirty="0"/>
              <a:t> </a:t>
            </a:r>
            <a:r>
              <a:rPr lang="pt-PT" altLang="pt-PT" sz="2200" dirty="0" err="1"/>
              <a:t>situation</a:t>
            </a:r>
            <a:r>
              <a:rPr lang="pt-PT" altLang="pt-PT" sz="2200" dirty="0"/>
              <a:t>.</a:t>
            </a:r>
          </a:p>
          <a:p>
            <a:pPr algn="just" eaLnBrk="1" hangingPunct="1">
              <a:lnSpc>
                <a:spcPct val="80000"/>
              </a:lnSpc>
            </a:pPr>
            <a:r>
              <a:rPr lang="pt-PT" altLang="pt-PT" sz="2200" dirty="0" err="1"/>
              <a:t>Describe</a:t>
            </a:r>
            <a:r>
              <a:rPr lang="pt-PT" altLang="pt-PT" sz="2200" dirty="0"/>
              <a:t> </a:t>
            </a:r>
            <a:r>
              <a:rPr lang="pt-PT" altLang="pt-PT" sz="2200" dirty="0" err="1"/>
              <a:t>the</a:t>
            </a:r>
            <a:r>
              <a:rPr lang="pt-PT" altLang="pt-PT" sz="2200" dirty="0"/>
              <a:t> </a:t>
            </a:r>
            <a:r>
              <a:rPr lang="pt-PT" altLang="pt-PT" sz="2200" dirty="0" err="1"/>
              <a:t>desired</a:t>
            </a:r>
            <a:r>
              <a:rPr lang="pt-PT" altLang="pt-PT" sz="2200" dirty="0"/>
              <a:t> </a:t>
            </a:r>
            <a:r>
              <a:rPr lang="pt-PT" altLang="pt-PT" sz="2200" dirty="0" err="1"/>
              <a:t>situation</a:t>
            </a:r>
            <a:r>
              <a:rPr lang="pt-PT" altLang="pt-PT" sz="2200" dirty="0"/>
              <a:t>.</a:t>
            </a:r>
          </a:p>
          <a:p>
            <a:pPr algn="just" eaLnBrk="1" hangingPunct="1">
              <a:lnSpc>
                <a:spcPct val="80000"/>
              </a:lnSpc>
            </a:pPr>
            <a:r>
              <a:rPr lang="pt-PT" altLang="pt-PT" sz="2200" dirty="0" err="1"/>
              <a:t>Identify</a:t>
            </a:r>
            <a:r>
              <a:rPr lang="pt-PT" altLang="pt-PT" sz="2200" dirty="0"/>
              <a:t> </a:t>
            </a:r>
            <a:r>
              <a:rPr lang="pt-PT" altLang="pt-PT" sz="2200" dirty="0" err="1"/>
              <a:t>where</a:t>
            </a:r>
            <a:r>
              <a:rPr lang="pt-PT" altLang="pt-PT" sz="2200" dirty="0"/>
              <a:t> </a:t>
            </a:r>
            <a:r>
              <a:rPr lang="pt-PT" altLang="pt-PT" sz="2200" dirty="0" err="1"/>
              <a:t>the</a:t>
            </a:r>
            <a:r>
              <a:rPr lang="pt-PT" altLang="pt-PT" sz="2200" dirty="0"/>
              <a:t> </a:t>
            </a:r>
            <a:r>
              <a:rPr lang="pt-PT" altLang="pt-PT" sz="2200" dirty="0" err="1"/>
              <a:t>current</a:t>
            </a:r>
            <a:r>
              <a:rPr lang="pt-PT" altLang="pt-PT" sz="2200" dirty="0"/>
              <a:t> </a:t>
            </a:r>
            <a:r>
              <a:rPr lang="pt-PT" altLang="pt-PT" sz="2200" dirty="0" err="1"/>
              <a:t>situation</a:t>
            </a:r>
            <a:r>
              <a:rPr lang="pt-PT" altLang="pt-PT" sz="2200" dirty="0"/>
              <a:t> </a:t>
            </a:r>
            <a:r>
              <a:rPr lang="pt-PT" altLang="pt-PT" sz="2200" dirty="0" err="1"/>
              <a:t>will</a:t>
            </a:r>
            <a:r>
              <a:rPr lang="pt-PT" altLang="pt-PT" sz="2200" dirty="0"/>
              <a:t> </a:t>
            </a:r>
            <a:r>
              <a:rPr lang="pt-PT" altLang="pt-PT" sz="2200" dirty="0" err="1"/>
              <a:t>go</a:t>
            </a:r>
            <a:r>
              <a:rPr lang="pt-PT" altLang="pt-PT" sz="2200" dirty="0"/>
              <a:t> </a:t>
            </a:r>
            <a:r>
              <a:rPr lang="pt-PT" altLang="pt-PT" sz="2200" dirty="0" err="1"/>
              <a:t>if</a:t>
            </a:r>
            <a:r>
              <a:rPr lang="pt-PT" altLang="pt-PT" sz="2200" dirty="0"/>
              <a:t> no </a:t>
            </a:r>
            <a:r>
              <a:rPr lang="pt-PT" altLang="pt-PT" sz="2200" dirty="0" err="1"/>
              <a:t>action</a:t>
            </a:r>
            <a:r>
              <a:rPr lang="pt-PT" altLang="pt-PT" sz="2200" dirty="0"/>
              <a:t> </a:t>
            </a:r>
            <a:r>
              <a:rPr lang="pt-PT" altLang="pt-PT" sz="2200" dirty="0" err="1"/>
              <a:t>is</a:t>
            </a:r>
            <a:r>
              <a:rPr lang="pt-PT" altLang="pt-PT" sz="2200" dirty="0"/>
              <a:t> </a:t>
            </a:r>
            <a:r>
              <a:rPr lang="pt-PT" altLang="pt-PT" sz="2200" dirty="0" err="1"/>
              <a:t>taken</a:t>
            </a:r>
            <a:r>
              <a:rPr lang="pt-PT" altLang="pt-PT" sz="2200" dirty="0"/>
              <a:t>.</a:t>
            </a:r>
          </a:p>
          <a:p>
            <a:pPr algn="just" eaLnBrk="1" hangingPunct="1">
              <a:lnSpc>
                <a:spcPct val="80000"/>
              </a:lnSpc>
            </a:pPr>
            <a:r>
              <a:rPr lang="pt-PT" altLang="pt-PT" sz="2200" dirty="0" err="1"/>
              <a:t>List</a:t>
            </a:r>
            <a:r>
              <a:rPr lang="pt-PT" altLang="pt-PT" sz="2200" dirty="0"/>
              <a:t> </a:t>
            </a:r>
            <a:r>
              <a:rPr lang="pt-PT" altLang="pt-PT" sz="2200" dirty="0" err="1"/>
              <a:t>all</a:t>
            </a:r>
            <a:r>
              <a:rPr lang="pt-PT" altLang="pt-PT" sz="2200" dirty="0"/>
              <a:t> </a:t>
            </a:r>
            <a:r>
              <a:rPr lang="pt-PT" altLang="pt-PT" sz="2200" dirty="0" err="1"/>
              <a:t>the</a:t>
            </a:r>
            <a:r>
              <a:rPr lang="pt-PT" altLang="pt-PT" sz="2200" dirty="0"/>
              <a:t> forces </a:t>
            </a:r>
            <a:r>
              <a:rPr lang="pt-PT" altLang="pt-PT" sz="2200" dirty="0" err="1"/>
              <a:t>driving</a:t>
            </a:r>
            <a:r>
              <a:rPr lang="pt-PT" altLang="pt-PT" sz="2200" dirty="0"/>
              <a:t> </a:t>
            </a:r>
            <a:r>
              <a:rPr lang="pt-PT" altLang="pt-PT" sz="2200" dirty="0" err="1"/>
              <a:t>change</a:t>
            </a:r>
            <a:r>
              <a:rPr lang="pt-PT" altLang="pt-PT" sz="2200" dirty="0"/>
              <a:t> </a:t>
            </a:r>
            <a:r>
              <a:rPr lang="pt-PT" altLang="pt-PT" sz="2200" dirty="0" err="1"/>
              <a:t>toward</a:t>
            </a:r>
            <a:r>
              <a:rPr lang="pt-PT" altLang="pt-PT" sz="2200" dirty="0"/>
              <a:t> </a:t>
            </a:r>
            <a:r>
              <a:rPr lang="pt-PT" altLang="pt-PT" sz="2200" dirty="0" err="1"/>
              <a:t>the</a:t>
            </a:r>
            <a:r>
              <a:rPr lang="pt-PT" altLang="pt-PT" sz="2200" dirty="0"/>
              <a:t> </a:t>
            </a:r>
            <a:r>
              <a:rPr lang="pt-PT" altLang="pt-PT" sz="2200" dirty="0" err="1"/>
              <a:t>desired</a:t>
            </a:r>
            <a:r>
              <a:rPr lang="pt-PT" altLang="pt-PT" sz="2200" dirty="0"/>
              <a:t> </a:t>
            </a:r>
            <a:r>
              <a:rPr lang="pt-PT" altLang="pt-PT" sz="2200" dirty="0" err="1"/>
              <a:t>situation</a:t>
            </a:r>
            <a:r>
              <a:rPr lang="pt-PT" altLang="pt-PT" sz="2200" dirty="0"/>
              <a:t>.</a:t>
            </a:r>
          </a:p>
          <a:p>
            <a:pPr algn="just" eaLnBrk="1" hangingPunct="1">
              <a:lnSpc>
                <a:spcPct val="80000"/>
              </a:lnSpc>
            </a:pPr>
            <a:r>
              <a:rPr lang="pt-PT" altLang="pt-PT" sz="2200" dirty="0" err="1"/>
              <a:t>List</a:t>
            </a:r>
            <a:r>
              <a:rPr lang="pt-PT" altLang="pt-PT" sz="2200" dirty="0"/>
              <a:t> </a:t>
            </a:r>
            <a:r>
              <a:rPr lang="pt-PT" altLang="pt-PT" sz="2200" dirty="0" err="1"/>
              <a:t>all</a:t>
            </a:r>
            <a:r>
              <a:rPr lang="pt-PT" altLang="pt-PT" sz="2200" dirty="0"/>
              <a:t> </a:t>
            </a:r>
            <a:r>
              <a:rPr lang="pt-PT" altLang="pt-PT" sz="2200" dirty="0" err="1"/>
              <a:t>the</a:t>
            </a:r>
            <a:r>
              <a:rPr lang="pt-PT" altLang="pt-PT" sz="2200" dirty="0"/>
              <a:t> forces </a:t>
            </a:r>
            <a:r>
              <a:rPr lang="pt-PT" altLang="pt-PT" sz="2200" dirty="0" err="1"/>
              <a:t>resisting</a:t>
            </a:r>
            <a:r>
              <a:rPr lang="pt-PT" altLang="pt-PT" sz="2200" dirty="0"/>
              <a:t> </a:t>
            </a:r>
            <a:r>
              <a:rPr lang="pt-PT" altLang="pt-PT" sz="2200" dirty="0" err="1"/>
              <a:t>change</a:t>
            </a:r>
            <a:r>
              <a:rPr lang="pt-PT" altLang="pt-PT" sz="2200" dirty="0"/>
              <a:t> </a:t>
            </a:r>
            <a:r>
              <a:rPr lang="pt-PT" altLang="pt-PT" sz="2200" dirty="0" err="1"/>
              <a:t>toward</a:t>
            </a:r>
            <a:r>
              <a:rPr lang="pt-PT" altLang="pt-PT" sz="2200" dirty="0"/>
              <a:t> </a:t>
            </a:r>
            <a:r>
              <a:rPr lang="pt-PT" altLang="pt-PT" sz="2200" dirty="0" err="1"/>
              <a:t>the</a:t>
            </a:r>
            <a:r>
              <a:rPr lang="pt-PT" altLang="pt-PT" sz="2200" dirty="0"/>
              <a:t> </a:t>
            </a:r>
            <a:r>
              <a:rPr lang="pt-PT" altLang="pt-PT" sz="2200" dirty="0" err="1"/>
              <a:t>desired</a:t>
            </a:r>
            <a:r>
              <a:rPr lang="pt-PT" altLang="pt-PT" sz="2200" dirty="0"/>
              <a:t> </a:t>
            </a:r>
            <a:r>
              <a:rPr lang="pt-PT" altLang="pt-PT" sz="2200" dirty="0" err="1"/>
              <a:t>situation</a:t>
            </a:r>
            <a:r>
              <a:rPr lang="pt-PT" altLang="pt-PT" sz="2200" dirty="0"/>
              <a:t>.</a:t>
            </a:r>
          </a:p>
        </p:txBody>
      </p:sp>
    </p:spTree>
    <p:extLst>
      <p:ext uri="{BB962C8B-B14F-4D97-AF65-F5344CB8AC3E}">
        <p14:creationId xmlns:p14="http://schemas.microsoft.com/office/powerpoint/2010/main" val="25064387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defRPr/>
            </a:pPr>
            <a:r>
              <a:rPr lang="pt-PT" sz="4000" b="1" dirty="0"/>
              <a:t>JOHN KOTTER’S CHANGE PHASES</a:t>
            </a:r>
          </a:p>
        </p:txBody>
      </p:sp>
      <p:sp>
        <p:nvSpPr>
          <p:cNvPr id="94211" name="Rectangle 3"/>
          <p:cNvSpPr>
            <a:spLocks noGrp="1" noChangeArrowheads="1"/>
          </p:cNvSpPr>
          <p:nvPr>
            <p:ph type="body" idx="1"/>
          </p:nvPr>
        </p:nvSpPr>
        <p:spPr/>
        <p:txBody>
          <a:bodyPr>
            <a:normAutofit/>
          </a:bodyPr>
          <a:lstStyle/>
          <a:p>
            <a:pPr algn="just" eaLnBrk="1" hangingPunct="1">
              <a:lnSpc>
                <a:spcPct val="80000"/>
              </a:lnSpc>
            </a:pPr>
            <a:r>
              <a:rPr lang="pt-PT" altLang="pt-PT" sz="2000" b="1" dirty="0" err="1"/>
              <a:t>The</a:t>
            </a:r>
            <a:r>
              <a:rPr lang="pt-PT" altLang="pt-PT" sz="2000" b="1" dirty="0"/>
              <a:t> </a:t>
            </a:r>
            <a:r>
              <a:rPr lang="pt-PT" altLang="pt-PT" sz="2000" b="1" dirty="0" err="1"/>
              <a:t>change</a:t>
            </a:r>
            <a:r>
              <a:rPr lang="pt-PT" altLang="pt-PT" sz="2000" b="1" dirty="0"/>
              <a:t> </a:t>
            </a:r>
            <a:r>
              <a:rPr lang="pt-PT" altLang="pt-PT" sz="2000" b="1" dirty="0" err="1"/>
              <a:t>phases</a:t>
            </a:r>
            <a:r>
              <a:rPr lang="pt-PT" altLang="pt-PT" sz="2000" b="1" dirty="0"/>
              <a:t> </a:t>
            </a:r>
            <a:r>
              <a:rPr lang="pt-PT" altLang="pt-PT" sz="2000" b="1" dirty="0" err="1"/>
              <a:t>model</a:t>
            </a:r>
            <a:endParaRPr lang="pt-PT" altLang="pt-PT" sz="2000" b="1" dirty="0"/>
          </a:p>
          <a:p>
            <a:pPr algn="just" eaLnBrk="1" hangingPunct="1">
              <a:lnSpc>
                <a:spcPct val="80000"/>
              </a:lnSpc>
            </a:pPr>
            <a:r>
              <a:rPr lang="pt-PT" altLang="pt-PT" sz="2000" dirty="0" smtClean="0"/>
              <a:t>To </a:t>
            </a:r>
            <a:r>
              <a:rPr lang="pt-PT" altLang="pt-PT" sz="2000" dirty="0" err="1"/>
              <a:t>prevent</a:t>
            </a:r>
            <a:r>
              <a:rPr lang="pt-PT" altLang="pt-PT" sz="2000" dirty="0"/>
              <a:t> </a:t>
            </a:r>
            <a:r>
              <a:rPr lang="pt-PT" altLang="pt-PT" sz="2000" dirty="0" err="1"/>
              <a:t>making</a:t>
            </a:r>
            <a:r>
              <a:rPr lang="pt-PT" altLang="pt-PT" sz="2000" dirty="0"/>
              <a:t> </a:t>
            </a:r>
            <a:r>
              <a:rPr lang="pt-PT" altLang="pt-PT" sz="2000" dirty="0" err="1"/>
              <a:t>these</a:t>
            </a:r>
            <a:r>
              <a:rPr lang="pt-PT" altLang="pt-PT" sz="2000" dirty="0"/>
              <a:t> </a:t>
            </a:r>
            <a:r>
              <a:rPr lang="pt-PT" altLang="pt-PT" sz="2000" dirty="0" err="1"/>
              <a:t>mistakes</a:t>
            </a:r>
            <a:r>
              <a:rPr lang="pt-PT" altLang="pt-PT" sz="2000" dirty="0"/>
              <a:t>, </a:t>
            </a:r>
            <a:r>
              <a:rPr lang="pt-PT" altLang="pt-PT" sz="2000" dirty="0" err="1"/>
              <a:t>Kotter</a:t>
            </a:r>
            <a:r>
              <a:rPr lang="pt-PT" altLang="pt-PT" sz="2000" dirty="0"/>
              <a:t> </a:t>
            </a:r>
            <a:r>
              <a:rPr lang="pt-PT" altLang="pt-PT" sz="2000" dirty="0" err="1"/>
              <a:t>created</a:t>
            </a:r>
            <a:r>
              <a:rPr lang="pt-PT" altLang="pt-PT" sz="2000" dirty="0"/>
              <a:t> </a:t>
            </a:r>
            <a:r>
              <a:rPr lang="pt-PT" altLang="pt-PT" sz="2000" dirty="0" err="1"/>
              <a:t>the</a:t>
            </a:r>
            <a:r>
              <a:rPr lang="pt-PT" altLang="pt-PT" sz="2000" dirty="0"/>
              <a:t> </a:t>
            </a:r>
            <a:r>
              <a:rPr lang="pt-PT" altLang="pt-PT" sz="2000" dirty="0" err="1"/>
              <a:t>following</a:t>
            </a:r>
            <a:r>
              <a:rPr lang="pt-PT" altLang="pt-PT" sz="2000" dirty="0"/>
              <a:t> </a:t>
            </a:r>
            <a:r>
              <a:rPr lang="pt-PT" altLang="pt-PT" sz="2000" dirty="0" err="1"/>
              <a:t>Change</a:t>
            </a:r>
            <a:r>
              <a:rPr lang="pt-PT" altLang="pt-PT" sz="2000" dirty="0"/>
              <a:t> </a:t>
            </a:r>
            <a:r>
              <a:rPr lang="pt-PT" altLang="pt-PT" sz="2000" dirty="0" err="1"/>
              <a:t>Phases</a:t>
            </a:r>
            <a:r>
              <a:rPr lang="pt-PT" altLang="pt-PT" sz="2000" dirty="0"/>
              <a:t> </a:t>
            </a:r>
            <a:r>
              <a:rPr lang="pt-PT" altLang="pt-PT" sz="2000" dirty="0" err="1"/>
              <a:t>model</a:t>
            </a:r>
            <a:r>
              <a:rPr lang="pt-PT" altLang="pt-PT" sz="2000" dirty="0"/>
              <a:t>. </a:t>
            </a:r>
            <a:r>
              <a:rPr lang="pt-PT" altLang="pt-PT" sz="2000" dirty="0" err="1"/>
              <a:t>It</a:t>
            </a:r>
            <a:r>
              <a:rPr lang="pt-PT" altLang="pt-PT" sz="2000" dirty="0"/>
              <a:t> </a:t>
            </a:r>
            <a:r>
              <a:rPr lang="pt-PT" altLang="pt-PT" sz="2000" dirty="0" err="1"/>
              <a:t>consists</a:t>
            </a:r>
            <a:r>
              <a:rPr lang="pt-PT" altLang="pt-PT" sz="2000" dirty="0"/>
              <a:t> </a:t>
            </a:r>
            <a:r>
              <a:rPr lang="pt-PT" altLang="pt-PT" sz="2000" dirty="0" err="1"/>
              <a:t>also</a:t>
            </a:r>
            <a:r>
              <a:rPr lang="pt-PT" altLang="pt-PT" sz="2000" dirty="0"/>
              <a:t> out </a:t>
            </a:r>
            <a:r>
              <a:rPr lang="pt-PT" altLang="pt-PT" sz="2000" dirty="0" err="1"/>
              <a:t>of</a:t>
            </a:r>
            <a:r>
              <a:rPr lang="pt-PT" altLang="pt-PT" sz="2000" dirty="0"/>
              <a:t> </a:t>
            </a:r>
            <a:r>
              <a:rPr lang="pt-PT" altLang="pt-PT" sz="2000" dirty="0" err="1"/>
              <a:t>eight</a:t>
            </a:r>
            <a:r>
              <a:rPr lang="pt-PT" altLang="pt-PT" sz="2000" dirty="0"/>
              <a:t> steps:</a:t>
            </a:r>
          </a:p>
          <a:p>
            <a:pPr algn="just" eaLnBrk="1" hangingPunct="1">
              <a:lnSpc>
                <a:spcPct val="80000"/>
              </a:lnSpc>
            </a:pPr>
            <a:r>
              <a:rPr lang="pt-PT" altLang="pt-PT" sz="2000" dirty="0" err="1"/>
              <a:t>Establish</a:t>
            </a:r>
            <a:r>
              <a:rPr lang="pt-PT" altLang="pt-PT" sz="2000" dirty="0"/>
              <a:t> a </a:t>
            </a:r>
            <a:r>
              <a:rPr lang="pt-PT" altLang="pt-PT" sz="2000" dirty="0" err="1"/>
              <a:t>sense</a:t>
            </a:r>
            <a:r>
              <a:rPr lang="pt-PT" altLang="pt-PT" sz="2000" dirty="0"/>
              <a:t> </a:t>
            </a:r>
            <a:r>
              <a:rPr lang="pt-PT" altLang="pt-PT" sz="2000" dirty="0" err="1"/>
              <a:t>of</a:t>
            </a:r>
            <a:r>
              <a:rPr lang="pt-PT" altLang="pt-PT" sz="2000" dirty="0"/>
              <a:t> </a:t>
            </a:r>
            <a:r>
              <a:rPr lang="pt-PT" altLang="pt-PT" sz="2000" dirty="0" err="1"/>
              <a:t>urgency</a:t>
            </a:r>
            <a:r>
              <a:rPr lang="pt-PT" altLang="pt-PT" sz="2000" dirty="0"/>
              <a:t>.</a:t>
            </a:r>
          </a:p>
          <a:p>
            <a:pPr algn="just" eaLnBrk="1" hangingPunct="1">
              <a:lnSpc>
                <a:spcPct val="80000"/>
              </a:lnSpc>
            </a:pPr>
            <a:r>
              <a:rPr lang="pt-PT" altLang="pt-PT" sz="2000" dirty="0" err="1"/>
              <a:t>Create</a:t>
            </a:r>
            <a:r>
              <a:rPr lang="pt-PT" altLang="pt-PT" sz="2000" dirty="0"/>
              <a:t> a </a:t>
            </a:r>
            <a:r>
              <a:rPr lang="pt-PT" altLang="pt-PT" sz="2000" dirty="0" err="1"/>
              <a:t>coalition</a:t>
            </a:r>
            <a:r>
              <a:rPr lang="pt-PT" altLang="pt-PT" sz="2000" dirty="0"/>
              <a:t>.</a:t>
            </a:r>
          </a:p>
          <a:p>
            <a:pPr algn="just" eaLnBrk="1" hangingPunct="1">
              <a:lnSpc>
                <a:spcPct val="80000"/>
              </a:lnSpc>
            </a:pPr>
            <a:r>
              <a:rPr lang="pt-PT" altLang="pt-PT" sz="2000" dirty="0" err="1"/>
              <a:t>Develop</a:t>
            </a:r>
            <a:r>
              <a:rPr lang="pt-PT" altLang="pt-PT" sz="2000" dirty="0"/>
              <a:t> a clear </a:t>
            </a:r>
            <a:r>
              <a:rPr lang="pt-PT" altLang="pt-PT" sz="2000" dirty="0" err="1"/>
              <a:t>vision</a:t>
            </a:r>
            <a:r>
              <a:rPr lang="pt-PT" altLang="pt-PT" sz="2000" dirty="0"/>
              <a:t>.</a:t>
            </a:r>
          </a:p>
          <a:p>
            <a:pPr algn="just" eaLnBrk="1" hangingPunct="1">
              <a:lnSpc>
                <a:spcPct val="80000"/>
              </a:lnSpc>
            </a:pPr>
            <a:r>
              <a:rPr lang="pt-PT" altLang="pt-PT" sz="2000" dirty="0"/>
              <a:t>Share </a:t>
            </a:r>
            <a:r>
              <a:rPr lang="pt-PT" altLang="pt-PT" sz="2000" dirty="0" err="1"/>
              <a:t>the</a:t>
            </a:r>
            <a:r>
              <a:rPr lang="pt-PT" altLang="pt-PT" sz="2000" dirty="0"/>
              <a:t> </a:t>
            </a:r>
            <a:r>
              <a:rPr lang="pt-PT" altLang="pt-PT" sz="2000" dirty="0" err="1"/>
              <a:t>vision</a:t>
            </a:r>
            <a:r>
              <a:rPr lang="pt-PT" altLang="pt-PT" sz="2000" dirty="0"/>
              <a:t>.</a:t>
            </a:r>
          </a:p>
          <a:p>
            <a:pPr algn="just" eaLnBrk="1" hangingPunct="1">
              <a:lnSpc>
                <a:spcPct val="80000"/>
              </a:lnSpc>
            </a:pPr>
            <a:r>
              <a:rPr lang="pt-PT" altLang="pt-PT" sz="2000" dirty="0" err="1"/>
              <a:t>Empower</a:t>
            </a:r>
            <a:r>
              <a:rPr lang="pt-PT" altLang="pt-PT" sz="2000" dirty="0"/>
              <a:t> </a:t>
            </a:r>
            <a:r>
              <a:rPr lang="pt-PT" altLang="pt-PT" sz="2000" dirty="0" err="1"/>
              <a:t>people</a:t>
            </a:r>
            <a:r>
              <a:rPr lang="pt-PT" altLang="pt-PT" sz="2000" dirty="0"/>
              <a:t> to clear </a:t>
            </a:r>
            <a:r>
              <a:rPr lang="pt-PT" altLang="pt-PT" sz="2000" dirty="0" err="1"/>
              <a:t>obstacles</a:t>
            </a:r>
            <a:r>
              <a:rPr lang="pt-PT" altLang="pt-PT" sz="2000" dirty="0"/>
              <a:t>.</a:t>
            </a:r>
          </a:p>
          <a:p>
            <a:pPr algn="just" eaLnBrk="1" hangingPunct="1">
              <a:lnSpc>
                <a:spcPct val="80000"/>
              </a:lnSpc>
            </a:pPr>
            <a:r>
              <a:rPr lang="pt-PT" altLang="pt-PT" sz="2000" dirty="0"/>
              <a:t>Secure short-</a:t>
            </a:r>
            <a:r>
              <a:rPr lang="pt-PT" altLang="pt-PT" sz="2000" dirty="0" err="1"/>
              <a:t>term</a:t>
            </a:r>
            <a:r>
              <a:rPr lang="pt-PT" altLang="pt-PT" sz="2000" dirty="0"/>
              <a:t> </a:t>
            </a:r>
            <a:r>
              <a:rPr lang="pt-PT" altLang="pt-PT" sz="2000" dirty="0" err="1"/>
              <a:t>wins</a:t>
            </a:r>
            <a:r>
              <a:rPr lang="pt-PT" altLang="pt-PT" sz="2000" dirty="0"/>
              <a:t>.</a:t>
            </a:r>
          </a:p>
          <a:p>
            <a:pPr algn="just" eaLnBrk="1" hangingPunct="1">
              <a:lnSpc>
                <a:spcPct val="80000"/>
              </a:lnSpc>
            </a:pPr>
            <a:r>
              <a:rPr lang="pt-PT" altLang="pt-PT" sz="2000" dirty="0" err="1"/>
              <a:t>Consolidate</a:t>
            </a:r>
            <a:r>
              <a:rPr lang="pt-PT" altLang="pt-PT" sz="2000" dirty="0"/>
              <a:t> </a:t>
            </a:r>
            <a:r>
              <a:rPr lang="pt-PT" altLang="pt-PT" sz="2000" dirty="0" err="1"/>
              <a:t>and</a:t>
            </a:r>
            <a:r>
              <a:rPr lang="pt-PT" altLang="pt-PT" sz="2000" dirty="0"/>
              <a:t> </a:t>
            </a:r>
            <a:r>
              <a:rPr lang="pt-PT" altLang="pt-PT" sz="2000" dirty="0" err="1"/>
              <a:t>keep</a:t>
            </a:r>
            <a:r>
              <a:rPr lang="pt-PT" altLang="pt-PT" sz="2000" dirty="0"/>
              <a:t> </a:t>
            </a:r>
            <a:r>
              <a:rPr lang="pt-PT" altLang="pt-PT" sz="2000" dirty="0" err="1"/>
              <a:t>moving</a:t>
            </a:r>
            <a:r>
              <a:rPr lang="pt-PT" altLang="pt-PT" sz="2000" dirty="0"/>
              <a:t>.</a:t>
            </a:r>
          </a:p>
          <a:p>
            <a:pPr algn="just" eaLnBrk="1" hangingPunct="1">
              <a:lnSpc>
                <a:spcPct val="80000"/>
              </a:lnSpc>
            </a:pPr>
            <a:r>
              <a:rPr lang="pt-PT" altLang="pt-PT" sz="2000" dirty="0" err="1"/>
              <a:t>Anchor</a:t>
            </a:r>
            <a:r>
              <a:rPr lang="pt-PT" altLang="pt-PT" sz="2000" dirty="0"/>
              <a:t> </a:t>
            </a:r>
            <a:r>
              <a:rPr lang="pt-PT" altLang="pt-PT" sz="2000" dirty="0" err="1"/>
              <a:t>the</a:t>
            </a:r>
            <a:r>
              <a:rPr lang="pt-PT" altLang="pt-PT" sz="2000" dirty="0"/>
              <a:t> </a:t>
            </a:r>
            <a:r>
              <a:rPr lang="pt-PT" altLang="pt-PT" sz="2000" dirty="0" err="1"/>
              <a:t>change</a:t>
            </a:r>
            <a:r>
              <a:rPr lang="pt-PT" altLang="pt-PT" sz="2000" dirty="0"/>
              <a:t>.</a:t>
            </a:r>
          </a:p>
          <a:p>
            <a:pPr algn="just" eaLnBrk="1" hangingPunct="1">
              <a:lnSpc>
                <a:spcPct val="80000"/>
              </a:lnSpc>
            </a:pPr>
            <a:r>
              <a:rPr lang="pt-PT" altLang="pt-PT" sz="2000" dirty="0" err="1"/>
              <a:t>According</a:t>
            </a:r>
            <a:r>
              <a:rPr lang="pt-PT" altLang="pt-PT" sz="2000" dirty="0"/>
              <a:t> to </a:t>
            </a:r>
            <a:r>
              <a:rPr lang="pt-PT" altLang="pt-PT" sz="2000" dirty="0" err="1"/>
              <a:t>Kotter</a:t>
            </a:r>
            <a:r>
              <a:rPr lang="pt-PT" altLang="pt-PT" sz="2000" dirty="0"/>
              <a:t>, </a:t>
            </a:r>
            <a:r>
              <a:rPr lang="pt-PT" altLang="pt-PT" sz="2000" dirty="0" err="1"/>
              <a:t>it</a:t>
            </a:r>
            <a:r>
              <a:rPr lang="pt-PT" altLang="pt-PT" sz="2000" dirty="0"/>
              <a:t> </a:t>
            </a:r>
            <a:r>
              <a:rPr lang="pt-PT" altLang="pt-PT" sz="2000" dirty="0" err="1"/>
              <a:t>is</a:t>
            </a:r>
            <a:r>
              <a:rPr lang="pt-PT" altLang="pt-PT" sz="2000" dirty="0"/>
              <a:t> crucial to </a:t>
            </a:r>
            <a:r>
              <a:rPr lang="pt-PT" altLang="pt-PT" sz="2000" dirty="0" err="1"/>
              <a:t>follow</a:t>
            </a:r>
            <a:r>
              <a:rPr lang="pt-PT" altLang="pt-PT" sz="2000" dirty="0"/>
              <a:t> </a:t>
            </a:r>
            <a:r>
              <a:rPr lang="pt-PT" altLang="pt-PT" sz="2000" dirty="0" err="1"/>
              <a:t>the</a:t>
            </a:r>
            <a:r>
              <a:rPr lang="pt-PT" altLang="pt-PT" sz="2000" dirty="0"/>
              <a:t> </a:t>
            </a:r>
            <a:r>
              <a:rPr lang="pt-PT" altLang="pt-PT" sz="2000" dirty="0" err="1"/>
              <a:t>eight</a:t>
            </a:r>
            <a:r>
              <a:rPr lang="pt-PT" altLang="pt-PT" sz="2000" dirty="0"/>
              <a:t> </a:t>
            </a:r>
            <a:r>
              <a:rPr lang="pt-PT" altLang="pt-PT" sz="2000" dirty="0" err="1"/>
              <a:t>phases</a:t>
            </a:r>
            <a:r>
              <a:rPr lang="pt-PT" altLang="pt-PT" sz="2000" dirty="0"/>
              <a:t> </a:t>
            </a:r>
            <a:r>
              <a:rPr lang="pt-PT" altLang="pt-PT" sz="2000" dirty="0" err="1"/>
              <a:t>of</a:t>
            </a:r>
            <a:r>
              <a:rPr lang="pt-PT" altLang="pt-PT" sz="2000" dirty="0"/>
              <a:t> </a:t>
            </a:r>
            <a:r>
              <a:rPr lang="pt-PT" altLang="pt-PT" sz="2000" dirty="0" err="1"/>
              <a:t>change</a:t>
            </a:r>
            <a:r>
              <a:rPr lang="pt-PT" altLang="pt-PT" sz="2000" dirty="0"/>
              <a:t> in </a:t>
            </a:r>
            <a:r>
              <a:rPr lang="pt-PT" altLang="pt-PT" sz="2000" dirty="0" err="1"/>
              <a:t>the</a:t>
            </a:r>
            <a:r>
              <a:rPr lang="pt-PT" altLang="pt-PT" sz="2000" dirty="0"/>
              <a:t> </a:t>
            </a:r>
            <a:r>
              <a:rPr lang="pt-PT" altLang="pt-PT" sz="2000" dirty="0" err="1"/>
              <a:t>above</a:t>
            </a:r>
            <a:r>
              <a:rPr lang="pt-PT" altLang="pt-PT" sz="2000" dirty="0"/>
              <a:t> </a:t>
            </a:r>
            <a:r>
              <a:rPr lang="pt-PT" altLang="pt-PT" sz="2000" b="1" dirty="0" err="1"/>
              <a:t>exact</a:t>
            </a:r>
            <a:r>
              <a:rPr lang="pt-PT" altLang="pt-PT" sz="2000" b="1" dirty="0"/>
              <a:t> </a:t>
            </a:r>
            <a:r>
              <a:rPr lang="pt-PT" altLang="pt-PT" sz="2000" b="1" dirty="0" err="1"/>
              <a:t>sequence</a:t>
            </a:r>
            <a:r>
              <a:rPr lang="pt-PT" altLang="pt-PT" sz="2000" dirty="0"/>
              <a:t>.</a:t>
            </a:r>
          </a:p>
        </p:txBody>
      </p:sp>
    </p:spTree>
    <p:extLst>
      <p:ext uri="{BB962C8B-B14F-4D97-AF65-F5344CB8AC3E}">
        <p14:creationId xmlns:p14="http://schemas.microsoft.com/office/powerpoint/2010/main" val="182160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algn="ctr" eaLnBrk="1" hangingPunct="1">
              <a:defRPr/>
            </a:pPr>
            <a:r>
              <a:rPr lang="pt-PT" sz="4000" b="1" dirty="0"/>
              <a:t>KURT LEWIN’S FIELD ANALYSIS</a:t>
            </a:r>
          </a:p>
        </p:txBody>
      </p:sp>
      <p:sp>
        <p:nvSpPr>
          <p:cNvPr id="14339" name="Rectangle 3"/>
          <p:cNvSpPr>
            <a:spLocks noGrp="1" noChangeArrowheads="1"/>
          </p:cNvSpPr>
          <p:nvPr>
            <p:ph type="body" idx="1"/>
          </p:nvPr>
        </p:nvSpPr>
        <p:spPr>
          <a:xfrm>
            <a:off x="838200" y="1545465"/>
            <a:ext cx="10515600" cy="4631498"/>
          </a:xfrm>
        </p:spPr>
        <p:txBody>
          <a:bodyPr/>
          <a:lstStyle/>
          <a:p>
            <a:pPr eaLnBrk="1" hangingPunct="1">
              <a:lnSpc>
                <a:spcPct val="80000"/>
              </a:lnSpc>
            </a:pPr>
            <a:endParaRPr lang="pt-PT" altLang="pt-PT" sz="2200" dirty="0"/>
          </a:p>
          <a:p>
            <a:pPr algn="just" eaLnBrk="1" hangingPunct="1">
              <a:lnSpc>
                <a:spcPct val="80000"/>
              </a:lnSpc>
            </a:pPr>
            <a:r>
              <a:rPr lang="pt-PT" altLang="pt-PT" sz="2400" dirty="0" err="1"/>
              <a:t>Discuss</a:t>
            </a:r>
            <a:r>
              <a:rPr lang="pt-PT" altLang="pt-PT" sz="2400" dirty="0"/>
              <a:t> </a:t>
            </a:r>
            <a:r>
              <a:rPr lang="pt-PT" altLang="pt-PT" sz="2400" dirty="0" err="1"/>
              <a:t>and</a:t>
            </a:r>
            <a:r>
              <a:rPr lang="pt-PT" altLang="pt-PT" sz="2400" dirty="0"/>
              <a:t> </a:t>
            </a:r>
            <a:r>
              <a:rPr lang="pt-PT" altLang="pt-PT" sz="2400" dirty="0" err="1"/>
              <a:t>interrogate</a:t>
            </a:r>
            <a:r>
              <a:rPr lang="pt-PT" altLang="pt-PT" sz="2400" dirty="0"/>
              <a:t> </a:t>
            </a:r>
            <a:r>
              <a:rPr lang="pt-PT" altLang="pt-PT" sz="2400" dirty="0" err="1"/>
              <a:t>all</a:t>
            </a:r>
            <a:r>
              <a:rPr lang="pt-PT" altLang="pt-PT" sz="2400" dirty="0"/>
              <a:t> </a:t>
            </a:r>
            <a:r>
              <a:rPr lang="pt-PT" altLang="pt-PT" sz="2400" dirty="0" err="1"/>
              <a:t>of</a:t>
            </a:r>
            <a:r>
              <a:rPr lang="pt-PT" altLang="pt-PT" sz="2400" dirty="0"/>
              <a:t> </a:t>
            </a:r>
            <a:r>
              <a:rPr lang="pt-PT" altLang="pt-PT" sz="2400" dirty="0" err="1"/>
              <a:t>the</a:t>
            </a:r>
            <a:r>
              <a:rPr lang="pt-PT" altLang="pt-PT" sz="2400" dirty="0"/>
              <a:t> forces: are </a:t>
            </a:r>
            <a:r>
              <a:rPr lang="pt-PT" altLang="pt-PT" sz="2400" dirty="0" err="1"/>
              <a:t>they</a:t>
            </a:r>
            <a:r>
              <a:rPr lang="pt-PT" altLang="pt-PT" sz="2400" dirty="0"/>
              <a:t> </a:t>
            </a:r>
            <a:r>
              <a:rPr lang="pt-PT" altLang="pt-PT" sz="2400" dirty="0" err="1"/>
              <a:t>valid</a:t>
            </a:r>
            <a:r>
              <a:rPr lang="pt-PT" altLang="pt-PT" sz="2400" dirty="0"/>
              <a:t>? Can </a:t>
            </a:r>
            <a:r>
              <a:rPr lang="pt-PT" altLang="pt-PT" sz="2400" dirty="0" err="1"/>
              <a:t>they</a:t>
            </a:r>
            <a:r>
              <a:rPr lang="pt-PT" altLang="pt-PT" sz="2400" dirty="0"/>
              <a:t> </a:t>
            </a:r>
            <a:r>
              <a:rPr lang="pt-PT" altLang="pt-PT" sz="2400" dirty="0" err="1"/>
              <a:t>be</a:t>
            </a:r>
            <a:r>
              <a:rPr lang="pt-PT" altLang="pt-PT" sz="2400" dirty="0"/>
              <a:t> </a:t>
            </a:r>
            <a:r>
              <a:rPr lang="pt-PT" altLang="pt-PT" sz="2400" dirty="0" err="1"/>
              <a:t>changed</a:t>
            </a:r>
            <a:r>
              <a:rPr lang="pt-PT" altLang="pt-PT" sz="2400" dirty="0"/>
              <a:t>? </a:t>
            </a:r>
            <a:r>
              <a:rPr lang="pt-PT" altLang="pt-PT" sz="2400" dirty="0" err="1"/>
              <a:t>Which</a:t>
            </a:r>
            <a:r>
              <a:rPr lang="pt-PT" altLang="pt-PT" sz="2400" dirty="0"/>
              <a:t> are </a:t>
            </a:r>
            <a:r>
              <a:rPr lang="pt-PT" altLang="pt-PT" sz="2400" dirty="0" err="1"/>
              <a:t>the</a:t>
            </a:r>
            <a:r>
              <a:rPr lang="pt-PT" altLang="pt-PT" sz="2400" dirty="0"/>
              <a:t> </a:t>
            </a:r>
            <a:r>
              <a:rPr lang="pt-PT" altLang="pt-PT" sz="2400" dirty="0" err="1"/>
              <a:t>critical</a:t>
            </a:r>
            <a:r>
              <a:rPr lang="pt-PT" altLang="pt-PT" sz="2400" dirty="0"/>
              <a:t> </a:t>
            </a:r>
            <a:r>
              <a:rPr lang="pt-PT" altLang="pt-PT" sz="2400" dirty="0" err="1"/>
              <a:t>ones</a:t>
            </a:r>
            <a:r>
              <a:rPr lang="pt-PT" altLang="pt-PT" sz="2400" dirty="0"/>
              <a:t>? </a:t>
            </a:r>
          </a:p>
          <a:p>
            <a:pPr algn="just" eaLnBrk="1" hangingPunct="1">
              <a:lnSpc>
                <a:spcPct val="80000"/>
              </a:lnSpc>
            </a:pPr>
            <a:r>
              <a:rPr lang="pt-PT" altLang="pt-PT" sz="2400" dirty="0" err="1"/>
              <a:t>Allocate</a:t>
            </a:r>
            <a:r>
              <a:rPr lang="pt-PT" altLang="pt-PT" sz="2400" dirty="0"/>
              <a:t> a score to </a:t>
            </a:r>
            <a:r>
              <a:rPr lang="pt-PT" altLang="pt-PT" sz="2400" dirty="0" err="1"/>
              <a:t>each</a:t>
            </a:r>
            <a:r>
              <a:rPr lang="pt-PT" altLang="pt-PT" sz="2400" dirty="0"/>
              <a:t> </a:t>
            </a:r>
            <a:r>
              <a:rPr lang="pt-PT" altLang="pt-PT" sz="2400" dirty="0" err="1"/>
              <a:t>of</a:t>
            </a:r>
            <a:r>
              <a:rPr lang="pt-PT" altLang="pt-PT" sz="2400" dirty="0"/>
              <a:t> </a:t>
            </a:r>
            <a:r>
              <a:rPr lang="pt-PT" altLang="pt-PT" sz="2400" dirty="0" err="1"/>
              <a:t>the</a:t>
            </a:r>
            <a:r>
              <a:rPr lang="pt-PT" altLang="pt-PT" sz="2400" dirty="0"/>
              <a:t> forces </a:t>
            </a:r>
            <a:r>
              <a:rPr lang="pt-PT" altLang="pt-PT" sz="2400" dirty="0" err="1"/>
              <a:t>using</a:t>
            </a:r>
            <a:r>
              <a:rPr lang="pt-PT" altLang="pt-PT" sz="2400" dirty="0"/>
              <a:t> a </a:t>
            </a:r>
            <a:r>
              <a:rPr lang="pt-PT" altLang="pt-PT" sz="2400" dirty="0" err="1"/>
              <a:t>numerical</a:t>
            </a:r>
            <a:r>
              <a:rPr lang="pt-PT" altLang="pt-PT" sz="2400" dirty="0"/>
              <a:t> </a:t>
            </a:r>
            <a:r>
              <a:rPr lang="pt-PT" altLang="pt-PT" sz="2400" dirty="0" err="1"/>
              <a:t>scale</a:t>
            </a:r>
            <a:r>
              <a:rPr lang="pt-PT" altLang="pt-PT" sz="2400" dirty="0"/>
              <a:t> e.g. 1 </a:t>
            </a:r>
            <a:r>
              <a:rPr lang="pt-PT" altLang="pt-PT" sz="2400" dirty="0" err="1"/>
              <a:t>is</a:t>
            </a:r>
            <a:r>
              <a:rPr lang="pt-PT" altLang="pt-PT" sz="2400" dirty="0"/>
              <a:t> </a:t>
            </a:r>
            <a:r>
              <a:rPr lang="pt-PT" altLang="pt-PT" sz="2400" dirty="0" err="1"/>
              <a:t>extremely</a:t>
            </a:r>
            <a:r>
              <a:rPr lang="pt-PT" altLang="pt-PT" sz="2400" dirty="0"/>
              <a:t> </a:t>
            </a:r>
            <a:r>
              <a:rPr lang="pt-PT" altLang="pt-PT" sz="2400" dirty="0" err="1"/>
              <a:t>weak</a:t>
            </a:r>
            <a:r>
              <a:rPr lang="pt-PT" altLang="pt-PT" sz="2400" dirty="0"/>
              <a:t> </a:t>
            </a:r>
            <a:r>
              <a:rPr lang="pt-PT" altLang="pt-PT" sz="2400" dirty="0" err="1"/>
              <a:t>and</a:t>
            </a:r>
            <a:r>
              <a:rPr lang="pt-PT" altLang="pt-PT" sz="2400" dirty="0"/>
              <a:t> 10 </a:t>
            </a:r>
            <a:r>
              <a:rPr lang="pt-PT" altLang="pt-PT" sz="2400" dirty="0" err="1"/>
              <a:t>is</a:t>
            </a:r>
            <a:r>
              <a:rPr lang="pt-PT" altLang="pt-PT" sz="2400" dirty="0"/>
              <a:t> </a:t>
            </a:r>
            <a:r>
              <a:rPr lang="pt-PT" altLang="pt-PT" sz="2400" dirty="0" err="1"/>
              <a:t>extremely</a:t>
            </a:r>
            <a:r>
              <a:rPr lang="pt-PT" altLang="pt-PT" sz="2400" dirty="0"/>
              <a:t> </a:t>
            </a:r>
            <a:r>
              <a:rPr lang="pt-PT" altLang="pt-PT" sz="2400" dirty="0" err="1"/>
              <a:t>strong</a:t>
            </a:r>
            <a:r>
              <a:rPr lang="pt-PT" altLang="pt-PT" sz="2400" dirty="0"/>
              <a:t>.</a:t>
            </a:r>
          </a:p>
          <a:p>
            <a:pPr algn="just" eaLnBrk="1" hangingPunct="1">
              <a:lnSpc>
                <a:spcPct val="80000"/>
              </a:lnSpc>
            </a:pPr>
            <a:r>
              <a:rPr lang="pt-PT" altLang="pt-PT" sz="2400" dirty="0" err="1"/>
              <a:t>Chart</a:t>
            </a:r>
            <a:r>
              <a:rPr lang="pt-PT" altLang="pt-PT" sz="2400" dirty="0"/>
              <a:t> </a:t>
            </a:r>
            <a:r>
              <a:rPr lang="pt-PT" altLang="pt-PT" sz="2400" dirty="0" err="1"/>
              <a:t>the</a:t>
            </a:r>
            <a:r>
              <a:rPr lang="pt-PT" altLang="pt-PT" sz="2400" dirty="0"/>
              <a:t> forces. </a:t>
            </a:r>
            <a:r>
              <a:rPr lang="pt-PT" altLang="pt-PT" sz="2400" dirty="0" err="1"/>
              <a:t>List</a:t>
            </a:r>
            <a:r>
              <a:rPr lang="pt-PT" altLang="pt-PT" sz="2400" dirty="0"/>
              <a:t> </a:t>
            </a:r>
            <a:r>
              <a:rPr lang="pt-PT" altLang="pt-PT" sz="2400" dirty="0" err="1"/>
              <a:t>the</a:t>
            </a:r>
            <a:r>
              <a:rPr lang="pt-PT" altLang="pt-PT" sz="2400" dirty="0"/>
              <a:t> </a:t>
            </a:r>
            <a:r>
              <a:rPr lang="pt-PT" altLang="pt-PT" sz="2400" dirty="0" err="1"/>
              <a:t>driving</a:t>
            </a:r>
            <a:r>
              <a:rPr lang="pt-PT" altLang="pt-PT" sz="2400" dirty="0"/>
              <a:t> forces </a:t>
            </a:r>
            <a:r>
              <a:rPr lang="pt-PT" altLang="pt-PT" sz="2400" dirty="0" err="1"/>
              <a:t>on</a:t>
            </a:r>
            <a:r>
              <a:rPr lang="pt-PT" altLang="pt-PT" sz="2400" dirty="0"/>
              <a:t> </a:t>
            </a:r>
            <a:r>
              <a:rPr lang="pt-PT" altLang="pt-PT" sz="2400" dirty="0" err="1"/>
              <a:t>the</a:t>
            </a:r>
            <a:r>
              <a:rPr lang="pt-PT" altLang="pt-PT" sz="2400" dirty="0"/>
              <a:t> </a:t>
            </a:r>
            <a:r>
              <a:rPr lang="pt-PT" altLang="pt-PT" sz="2400" dirty="0" err="1"/>
              <a:t>left</a:t>
            </a:r>
            <a:r>
              <a:rPr lang="pt-PT" altLang="pt-PT" sz="2400" dirty="0"/>
              <a:t>. </a:t>
            </a:r>
            <a:r>
              <a:rPr lang="pt-PT" altLang="pt-PT" sz="2400" dirty="0" err="1"/>
              <a:t>And</a:t>
            </a:r>
            <a:r>
              <a:rPr lang="pt-PT" altLang="pt-PT" sz="2400" dirty="0"/>
              <a:t> </a:t>
            </a:r>
            <a:r>
              <a:rPr lang="pt-PT" altLang="pt-PT" sz="2400" dirty="0" err="1"/>
              <a:t>list</a:t>
            </a:r>
            <a:r>
              <a:rPr lang="pt-PT" altLang="pt-PT" sz="2400" dirty="0"/>
              <a:t> </a:t>
            </a:r>
            <a:r>
              <a:rPr lang="pt-PT" altLang="pt-PT" sz="2400" dirty="0" err="1"/>
              <a:t>the</a:t>
            </a:r>
            <a:r>
              <a:rPr lang="pt-PT" altLang="pt-PT" sz="2400" dirty="0"/>
              <a:t> </a:t>
            </a:r>
            <a:r>
              <a:rPr lang="pt-PT" altLang="pt-PT" sz="2400" dirty="0" err="1"/>
              <a:t>restraining</a:t>
            </a:r>
            <a:r>
              <a:rPr lang="pt-PT" altLang="pt-PT" sz="2400" dirty="0"/>
              <a:t> forces </a:t>
            </a:r>
            <a:r>
              <a:rPr lang="pt-PT" altLang="pt-PT" sz="2400" dirty="0" err="1"/>
              <a:t>on</a:t>
            </a:r>
            <a:r>
              <a:rPr lang="pt-PT" altLang="pt-PT" sz="2400" dirty="0"/>
              <a:t> </a:t>
            </a:r>
            <a:r>
              <a:rPr lang="pt-PT" altLang="pt-PT" sz="2400" dirty="0" err="1"/>
              <a:t>the</a:t>
            </a:r>
            <a:r>
              <a:rPr lang="pt-PT" altLang="pt-PT" sz="2400" dirty="0"/>
              <a:t> </a:t>
            </a:r>
            <a:r>
              <a:rPr lang="pt-PT" altLang="pt-PT" sz="2400" dirty="0" err="1"/>
              <a:t>right</a:t>
            </a:r>
            <a:r>
              <a:rPr lang="pt-PT" altLang="pt-PT" sz="2400" dirty="0"/>
              <a:t>. </a:t>
            </a:r>
          </a:p>
          <a:p>
            <a:pPr algn="just" eaLnBrk="1" hangingPunct="1">
              <a:lnSpc>
                <a:spcPct val="80000"/>
              </a:lnSpc>
            </a:pPr>
            <a:r>
              <a:rPr lang="pt-PT" altLang="pt-PT" sz="2400" dirty="0"/>
              <a:t>Determine </a:t>
            </a:r>
            <a:r>
              <a:rPr lang="pt-PT" altLang="pt-PT" sz="2400" dirty="0" err="1"/>
              <a:t>whether</a:t>
            </a:r>
            <a:r>
              <a:rPr lang="pt-PT" altLang="pt-PT" sz="2400" dirty="0"/>
              <a:t> </a:t>
            </a:r>
            <a:r>
              <a:rPr lang="pt-PT" altLang="pt-PT" sz="2400" dirty="0" err="1"/>
              <a:t>change</a:t>
            </a:r>
            <a:r>
              <a:rPr lang="pt-PT" altLang="pt-PT" sz="2400" dirty="0"/>
              <a:t> </a:t>
            </a:r>
            <a:r>
              <a:rPr lang="pt-PT" altLang="pt-PT" sz="2400" dirty="0" err="1"/>
              <a:t>is</a:t>
            </a:r>
            <a:r>
              <a:rPr lang="pt-PT" altLang="pt-PT" sz="2400" dirty="0"/>
              <a:t> </a:t>
            </a:r>
            <a:r>
              <a:rPr lang="pt-PT" altLang="pt-PT" sz="2400" dirty="0" err="1"/>
              <a:t>viable</a:t>
            </a:r>
            <a:r>
              <a:rPr lang="pt-PT" altLang="pt-PT" sz="2400" dirty="0"/>
              <a:t> </a:t>
            </a:r>
            <a:r>
              <a:rPr lang="pt-PT" altLang="pt-PT" sz="2400" dirty="0" err="1"/>
              <a:t>and</a:t>
            </a:r>
            <a:r>
              <a:rPr lang="pt-PT" altLang="pt-PT" sz="2400" dirty="0"/>
              <a:t> </a:t>
            </a:r>
            <a:r>
              <a:rPr lang="pt-PT" altLang="pt-PT" sz="2400" dirty="0" err="1"/>
              <a:t>progress</a:t>
            </a:r>
            <a:r>
              <a:rPr lang="pt-PT" altLang="pt-PT" sz="2400" dirty="0"/>
              <a:t> can </a:t>
            </a:r>
            <a:r>
              <a:rPr lang="pt-PT" altLang="pt-PT" sz="2400" dirty="0" err="1"/>
              <a:t>occur</a:t>
            </a:r>
            <a:r>
              <a:rPr lang="pt-PT" altLang="pt-PT" sz="2400" dirty="0"/>
              <a:t>.</a:t>
            </a:r>
          </a:p>
          <a:p>
            <a:pPr algn="just" eaLnBrk="1" hangingPunct="1">
              <a:lnSpc>
                <a:spcPct val="80000"/>
              </a:lnSpc>
            </a:pPr>
            <a:r>
              <a:rPr lang="pt-PT" altLang="pt-PT" sz="2400" dirty="0" err="1"/>
              <a:t>Discuss</a:t>
            </a:r>
            <a:r>
              <a:rPr lang="pt-PT" altLang="pt-PT" sz="2400" dirty="0"/>
              <a:t> </a:t>
            </a:r>
            <a:r>
              <a:rPr lang="pt-PT" altLang="pt-PT" sz="2400" dirty="0" err="1"/>
              <a:t>how</a:t>
            </a:r>
            <a:r>
              <a:rPr lang="pt-PT" altLang="pt-PT" sz="2400" dirty="0"/>
              <a:t> </a:t>
            </a:r>
            <a:r>
              <a:rPr lang="pt-PT" altLang="pt-PT" sz="2400" dirty="0" err="1"/>
              <a:t>the</a:t>
            </a:r>
            <a:r>
              <a:rPr lang="pt-PT" altLang="pt-PT" sz="2400" dirty="0"/>
              <a:t> </a:t>
            </a:r>
            <a:r>
              <a:rPr lang="pt-PT" altLang="pt-PT" sz="2400" dirty="0" err="1"/>
              <a:t>change</a:t>
            </a:r>
            <a:r>
              <a:rPr lang="pt-PT" altLang="pt-PT" sz="2400" dirty="0"/>
              <a:t> can </a:t>
            </a:r>
            <a:r>
              <a:rPr lang="pt-PT" altLang="pt-PT" sz="2400" dirty="0" err="1"/>
              <a:t>be</a:t>
            </a:r>
            <a:r>
              <a:rPr lang="pt-PT" altLang="pt-PT" sz="2400" dirty="0"/>
              <a:t> </a:t>
            </a:r>
            <a:r>
              <a:rPr lang="pt-PT" altLang="pt-PT" sz="2400" dirty="0" err="1"/>
              <a:t>affected</a:t>
            </a:r>
            <a:r>
              <a:rPr lang="pt-PT" altLang="pt-PT" sz="2400" dirty="0"/>
              <a:t> </a:t>
            </a:r>
            <a:r>
              <a:rPr lang="pt-PT" altLang="pt-PT" sz="2400" dirty="0" err="1"/>
              <a:t>by</a:t>
            </a:r>
            <a:r>
              <a:rPr lang="pt-PT" altLang="pt-PT" sz="2400" dirty="0"/>
              <a:t> </a:t>
            </a:r>
            <a:r>
              <a:rPr lang="pt-PT" altLang="pt-PT" sz="2400" dirty="0" err="1"/>
              <a:t>decreasing</a:t>
            </a:r>
            <a:r>
              <a:rPr lang="pt-PT" altLang="pt-PT" sz="2400" dirty="0"/>
              <a:t> </a:t>
            </a:r>
            <a:r>
              <a:rPr lang="pt-PT" altLang="pt-PT" sz="2400" dirty="0" err="1"/>
              <a:t>the</a:t>
            </a:r>
            <a:r>
              <a:rPr lang="pt-PT" altLang="pt-PT" sz="2400" dirty="0"/>
              <a:t> </a:t>
            </a:r>
            <a:r>
              <a:rPr lang="pt-PT" altLang="pt-PT" sz="2400" dirty="0" err="1"/>
              <a:t>strength</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restraining</a:t>
            </a:r>
            <a:r>
              <a:rPr lang="pt-PT" altLang="pt-PT" sz="2400" dirty="0"/>
              <a:t> forces </a:t>
            </a:r>
            <a:r>
              <a:rPr lang="pt-PT" altLang="pt-PT" sz="2400" dirty="0" err="1"/>
              <a:t>or</a:t>
            </a:r>
            <a:r>
              <a:rPr lang="pt-PT" altLang="pt-PT" sz="2400" dirty="0"/>
              <a:t> </a:t>
            </a:r>
            <a:r>
              <a:rPr lang="pt-PT" altLang="pt-PT" sz="2400" dirty="0" err="1"/>
              <a:t>by</a:t>
            </a:r>
            <a:r>
              <a:rPr lang="pt-PT" altLang="pt-PT" sz="2400" dirty="0"/>
              <a:t> </a:t>
            </a:r>
            <a:r>
              <a:rPr lang="pt-PT" altLang="pt-PT" sz="2400" dirty="0" err="1"/>
              <a:t>increasing</a:t>
            </a:r>
            <a:r>
              <a:rPr lang="pt-PT" altLang="pt-PT" sz="2400" dirty="0"/>
              <a:t> </a:t>
            </a:r>
            <a:r>
              <a:rPr lang="pt-PT" altLang="pt-PT" sz="2400" dirty="0" err="1"/>
              <a:t>the</a:t>
            </a:r>
            <a:r>
              <a:rPr lang="pt-PT" altLang="pt-PT" sz="2400" dirty="0"/>
              <a:t> </a:t>
            </a:r>
            <a:r>
              <a:rPr lang="pt-PT" altLang="pt-PT" sz="2400" dirty="0" err="1"/>
              <a:t>strength</a:t>
            </a:r>
            <a:r>
              <a:rPr lang="pt-PT" altLang="pt-PT" sz="2400" dirty="0"/>
              <a:t> </a:t>
            </a:r>
            <a:r>
              <a:rPr lang="pt-PT" altLang="pt-PT" sz="2400" dirty="0" err="1"/>
              <a:t>of</a:t>
            </a:r>
            <a:r>
              <a:rPr lang="pt-PT" altLang="pt-PT" sz="2400" dirty="0"/>
              <a:t> </a:t>
            </a:r>
            <a:r>
              <a:rPr lang="pt-PT" altLang="pt-PT" sz="2400" dirty="0" err="1"/>
              <a:t>driving</a:t>
            </a:r>
            <a:r>
              <a:rPr lang="pt-PT" altLang="pt-PT" sz="2400" dirty="0"/>
              <a:t> forces.</a:t>
            </a:r>
          </a:p>
          <a:p>
            <a:pPr algn="just" eaLnBrk="1" hangingPunct="1">
              <a:lnSpc>
                <a:spcPct val="80000"/>
              </a:lnSpc>
            </a:pPr>
            <a:r>
              <a:rPr lang="pt-PT" altLang="pt-PT" sz="2400" dirty="0" err="1"/>
              <a:t>Remember</a:t>
            </a:r>
            <a:r>
              <a:rPr lang="pt-PT" altLang="pt-PT" sz="2400" dirty="0"/>
              <a:t> </a:t>
            </a:r>
            <a:r>
              <a:rPr lang="pt-PT" altLang="pt-PT" sz="2400" dirty="0" err="1"/>
              <a:t>that</a:t>
            </a:r>
            <a:r>
              <a:rPr lang="pt-PT" altLang="pt-PT" sz="2400" dirty="0"/>
              <a:t> </a:t>
            </a:r>
            <a:r>
              <a:rPr lang="pt-PT" altLang="pt-PT" sz="2400" dirty="0" err="1"/>
              <a:t>increasing</a:t>
            </a:r>
            <a:r>
              <a:rPr lang="pt-PT" altLang="pt-PT" sz="2400" dirty="0"/>
              <a:t> </a:t>
            </a:r>
            <a:r>
              <a:rPr lang="pt-PT" altLang="pt-PT" sz="2400" dirty="0" err="1"/>
              <a:t>the</a:t>
            </a:r>
            <a:r>
              <a:rPr lang="pt-PT" altLang="pt-PT" sz="2400" dirty="0"/>
              <a:t> </a:t>
            </a:r>
            <a:r>
              <a:rPr lang="pt-PT" altLang="pt-PT" sz="2400" dirty="0" err="1"/>
              <a:t>driving</a:t>
            </a:r>
            <a:r>
              <a:rPr lang="pt-PT" altLang="pt-PT" sz="2400" dirty="0"/>
              <a:t> forces </a:t>
            </a:r>
            <a:r>
              <a:rPr lang="pt-PT" altLang="pt-PT" sz="2400" dirty="0" err="1"/>
              <a:t>or</a:t>
            </a:r>
            <a:r>
              <a:rPr lang="pt-PT" altLang="pt-PT" sz="2400" dirty="0"/>
              <a:t> </a:t>
            </a:r>
            <a:r>
              <a:rPr lang="pt-PT" altLang="pt-PT" sz="2400" dirty="0" err="1"/>
              <a:t>decreasing</a:t>
            </a:r>
            <a:r>
              <a:rPr lang="pt-PT" altLang="pt-PT" sz="2400" dirty="0"/>
              <a:t> </a:t>
            </a:r>
            <a:r>
              <a:rPr lang="pt-PT" altLang="pt-PT" sz="2400" dirty="0" err="1"/>
              <a:t>the</a:t>
            </a:r>
            <a:r>
              <a:rPr lang="pt-PT" altLang="pt-PT" sz="2400" dirty="0"/>
              <a:t> </a:t>
            </a:r>
            <a:r>
              <a:rPr lang="pt-PT" altLang="pt-PT" sz="2400" dirty="0" err="1"/>
              <a:t>restraining</a:t>
            </a:r>
            <a:r>
              <a:rPr lang="pt-PT" altLang="pt-PT" sz="2400" dirty="0"/>
              <a:t> forces </a:t>
            </a:r>
            <a:r>
              <a:rPr lang="pt-PT" altLang="pt-PT" sz="2400" dirty="0" err="1"/>
              <a:t>may</a:t>
            </a:r>
            <a:r>
              <a:rPr lang="pt-PT" altLang="pt-PT" sz="2400" dirty="0"/>
              <a:t> </a:t>
            </a:r>
            <a:r>
              <a:rPr lang="pt-PT" altLang="pt-PT" sz="2400" dirty="0" err="1"/>
              <a:t>increase</a:t>
            </a:r>
            <a:r>
              <a:rPr lang="pt-PT" altLang="pt-PT" sz="2400" dirty="0"/>
              <a:t> </a:t>
            </a:r>
            <a:r>
              <a:rPr lang="pt-PT" altLang="pt-PT" sz="2400" dirty="0" err="1"/>
              <a:t>or</a:t>
            </a:r>
            <a:r>
              <a:rPr lang="pt-PT" altLang="pt-PT" sz="2400" dirty="0"/>
              <a:t> </a:t>
            </a:r>
            <a:r>
              <a:rPr lang="pt-PT" altLang="pt-PT" sz="2400" dirty="0" err="1"/>
              <a:t>decrease</a:t>
            </a:r>
            <a:r>
              <a:rPr lang="pt-PT" altLang="pt-PT" sz="2400" dirty="0"/>
              <a:t> </a:t>
            </a:r>
            <a:r>
              <a:rPr lang="pt-PT" altLang="pt-PT" sz="2400" dirty="0" err="1"/>
              <a:t>other</a:t>
            </a:r>
            <a:r>
              <a:rPr lang="pt-PT" altLang="pt-PT" sz="2400" dirty="0"/>
              <a:t> forces </a:t>
            </a:r>
            <a:r>
              <a:rPr lang="pt-PT" altLang="pt-PT" sz="2400" dirty="0" err="1"/>
              <a:t>or</a:t>
            </a:r>
            <a:r>
              <a:rPr lang="pt-PT" altLang="pt-PT" sz="2400" dirty="0"/>
              <a:t> </a:t>
            </a:r>
            <a:r>
              <a:rPr lang="pt-PT" altLang="pt-PT" sz="2400" dirty="0" err="1"/>
              <a:t>even</a:t>
            </a:r>
            <a:r>
              <a:rPr lang="pt-PT" altLang="pt-PT" sz="2400" dirty="0"/>
              <a:t> </a:t>
            </a:r>
            <a:r>
              <a:rPr lang="pt-PT" altLang="pt-PT" sz="2400" dirty="0" err="1"/>
              <a:t>create</a:t>
            </a:r>
            <a:r>
              <a:rPr lang="pt-PT" altLang="pt-PT" sz="2400" dirty="0"/>
              <a:t> </a:t>
            </a:r>
            <a:r>
              <a:rPr lang="pt-PT" altLang="pt-PT" sz="2400" dirty="0" err="1"/>
              <a:t>new</a:t>
            </a:r>
            <a:r>
              <a:rPr lang="pt-PT" altLang="pt-PT" sz="2400" dirty="0"/>
              <a:t> </a:t>
            </a:r>
            <a:r>
              <a:rPr lang="pt-PT" altLang="pt-PT" sz="2400" dirty="0" err="1"/>
              <a:t>ones</a:t>
            </a:r>
            <a:r>
              <a:rPr lang="pt-PT" altLang="pt-PT" sz="2400" dirty="0"/>
              <a:t>.</a:t>
            </a:r>
          </a:p>
          <a:p>
            <a:pPr eaLnBrk="1" hangingPunct="1">
              <a:lnSpc>
                <a:spcPct val="80000"/>
              </a:lnSpc>
            </a:pPr>
            <a:endParaRPr lang="pt-PT" altLang="pt-PT" sz="2000" dirty="0"/>
          </a:p>
        </p:txBody>
      </p:sp>
    </p:spTree>
    <p:extLst>
      <p:ext uri="{BB962C8B-B14F-4D97-AF65-F5344CB8AC3E}">
        <p14:creationId xmlns:p14="http://schemas.microsoft.com/office/powerpoint/2010/main" val="31101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pt-PT" b="1" dirty="0" smtClean="0"/>
              <a:t>7 S FRAMEWORK</a:t>
            </a:r>
          </a:p>
        </p:txBody>
      </p:sp>
      <p:sp>
        <p:nvSpPr>
          <p:cNvPr id="15363" name="Rectangle 3"/>
          <p:cNvSpPr>
            <a:spLocks noGrp="1" noChangeArrowheads="1"/>
          </p:cNvSpPr>
          <p:nvPr>
            <p:ph type="body" idx="1"/>
          </p:nvPr>
        </p:nvSpPr>
        <p:spPr/>
        <p:txBody>
          <a:bodyPr/>
          <a:lstStyle/>
          <a:p>
            <a:pPr eaLnBrk="1" hangingPunct="1">
              <a:lnSpc>
                <a:spcPct val="90000"/>
              </a:lnSpc>
              <a:buFontTx/>
              <a:buNone/>
            </a:pPr>
            <a:endParaRPr lang="en-GB" altLang="pt-PT" sz="2400" dirty="0"/>
          </a:p>
          <a:p>
            <a:pPr algn="just" eaLnBrk="1" hangingPunct="1">
              <a:lnSpc>
                <a:spcPct val="90000"/>
              </a:lnSpc>
            </a:pPr>
            <a:r>
              <a:rPr lang="en-GB" altLang="pt-PT" dirty="0"/>
              <a:t>The 7-S Framework of McKinsey is a management model that describes 7 factors to organize a company in an holistic and effective way. Together these factors determine the way in which a corporation operates. Managers should take into account all seven of these factors, to be sure of successful implementation of a strategy. Large or small. They're all interdependent, so if you fail to pay proper attention to one of them, this may effect all others as well. On top of that, the relative importance of each factor may vary over time.</a:t>
            </a:r>
            <a:endParaRPr lang="pt-PT" altLang="pt-PT" dirty="0"/>
          </a:p>
        </p:txBody>
      </p:sp>
    </p:spTree>
    <p:extLst>
      <p:ext uri="{BB962C8B-B14F-4D97-AF65-F5344CB8AC3E}">
        <p14:creationId xmlns:p14="http://schemas.microsoft.com/office/powerpoint/2010/main" val="2704686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pt-PT" b="1" dirty="0" smtClean="0"/>
              <a:t>7 S FRAMEWORK</a:t>
            </a:r>
          </a:p>
        </p:txBody>
      </p:sp>
      <p:sp>
        <p:nvSpPr>
          <p:cNvPr id="17411" name="Rectangle 3"/>
          <p:cNvSpPr>
            <a:spLocks noGrp="1" noChangeArrowheads="1"/>
          </p:cNvSpPr>
          <p:nvPr>
            <p:ph type="body" idx="1"/>
          </p:nvPr>
        </p:nvSpPr>
        <p:spPr/>
        <p:txBody>
          <a:bodyPr/>
          <a:lstStyle/>
          <a:p>
            <a:pPr eaLnBrk="1" hangingPunct="1">
              <a:lnSpc>
                <a:spcPct val="90000"/>
              </a:lnSpc>
            </a:pPr>
            <a:endParaRPr lang="en-GB" altLang="pt-PT" sz="2400" dirty="0" smtClean="0"/>
          </a:p>
          <a:p>
            <a:pPr algn="just" eaLnBrk="1" hangingPunct="1">
              <a:lnSpc>
                <a:spcPct val="90000"/>
              </a:lnSpc>
            </a:pPr>
            <a:r>
              <a:rPr lang="en-GB" altLang="pt-PT" dirty="0" smtClean="0"/>
              <a:t>The </a:t>
            </a:r>
            <a:r>
              <a:rPr lang="en-GB" altLang="pt-PT" dirty="0"/>
              <a:t>7-S Framework was first mentioned in "The Art Of Japanese Management" by Richard Pascale and Anthony Athos in 1981. They had been investigating how Japanese industry had been so successful. At around the same time that Tom Peters and Robert Waterman were exploring what made a company excellent. The Seven S model was born at a meeting of these four authors in 1978. It appeared also in "In Search of Excellence" by Peters and Waterman, and was taken up as a basic tool by the global management consultancy company McKinsey. Since then it is known as their 7-S model.</a:t>
            </a:r>
            <a:endParaRPr lang="pt-PT" altLang="pt-PT" dirty="0"/>
          </a:p>
        </p:txBody>
      </p:sp>
    </p:spTree>
    <p:extLst>
      <p:ext uri="{BB962C8B-B14F-4D97-AF65-F5344CB8AC3E}">
        <p14:creationId xmlns:p14="http://schemas.microsoft.com/office/powerpoint/2010/main" val="1314416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pt-PT" b="1" dirty="0" smtClean="0"/>
              <a:t>7 S FRAMEWORK</a:t>
            </a:r>
          </a:p>
        </p:txBody>
      </p:sp>
      <p:pic>
        <p:nvPicPr>
          <p:cNvPr id="19459" name="Picture 4" descr="McKinsey 7-S framework"/>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71639"/>
            <a:ext cx="10515600" cy="47935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79029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4028</Words>
  <Application>Microsoft Office PowerPoint</Application>
  <PresentationFormat>Widescreen</PresentationFormat>
  <Paragraphs>309</Paragraphs>
  <Slides>50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ＭＳ Ｐゴシック</vt:lpstr>
      <vt:lpstr>Arial</vt:lpstr>
      <vt:lpstr>Calibri</vt:lpstr>
      <vt:lpstr>Calibri Light</vt:lpstr>
      <vt:lpstr>Office Theme</vt:lpstr>
      <vt:lpstr>CHANGE MANAGEMENT</vt:lpstr>
      <vt:lpstr>KURT LEWIN’S FIELD ANALYSIS</vt:lpstr>
      <vt:lpstr>KURT LEWIN’S FIELD ANALYSIS</vt:lpstr>
      <vt:lpstr>KURT LEWIN’S FIELD ANALYSIS</vt:lpstr>
      <vt:lpstr>KURT LEWIN’S FIELD ANALYSIS</vt:lpstr>
      <vt:lpstr>KURT LEWIN’S FIELD ANALYSIS</vt:lpstr>
      <vt:lpstr>7 S FRAMEWORK</vt:lpstr>
      <vt:lpstr>7 S FRAMEWORK</vt:lpstr>
      <vt:lpstr>7 S FRAMEWORK</vt:lpstr>
      <vt:lpstr>7 S FRAMEWORK</vt:lpstr>
      <vt:lpstr>7 S FRAMEWORK</vt:lpstr>
      <vt:lpstr>7 S FRAMEWORK</vt:lpstr>
      <vt:lpstr>Kotter and Schlesinger Change Model</vt:lpstr>
      <vt:lpstr>Kotter and Schlesinger Change Model (Solutions)</vt:lpstr>
      <vt:lpstr>Kotter and Schlesinger Change Model (Solutions)</vt:lpstr>
      <vt:lpstr>Kotter and Schlesinger Change Model (Solutions)</vt:lpstr>
      <vt:lpstr>Kotter and Schlesinger Change Model (Solutions)</vt:lpstr>
      <vt:lpstr>Icek Ajzen’s Theory of Planned Behavior  </vt:lpstr>
      <vt:lpstr>Icek Ajzen’s Theory of Planned Behavior</vt:lpstr>
      <vt:lpstr>Icek Ajzen’s Theory of Planned Behavior</vt:lpstr>
      <vt:lpstr>Icek Ajzen’s Theory of Planned Behavior</vt:lpstr>
      <vt:lpstr>Icek Ajzen’s Theory of Planned Behavior</vt:lpstr>
      <vt:lpstr>Icek Ajzen’s Theory of Planned Behavior</vt:lpstr>
      <vt:lpstr>Dimensions of Change (Pettigrew and Whipp) </vt:lpstr>
      <vt:lpstr>Dimensions of Change (Pettigrew and Whipp)</vt:lpstr>
      <vt:lpstr>Dimensions of Change (Pettigrew and Whipp)</vt:lpstr>
      <vt:lpstr>Dimensions of Change (Pettigrew and Whipp)</vt:lpstr>
      <vt:lpstr>Change Model (Beckhard-Harris) Change Equation </vt:lpstr>
      <vt:lpstr>Change Model (Beckhard-Harris)Change Equation</vt:lpstr>
      <vt:lpstr>Change Model (Beckhard-Harris) Change Equation</vt:lpstr>
      <vt:lpstr>Acquisition Integration Approaches   Haspeslagh and Jemison </vt:lpstr>
      <vt:lpstr>Acquisition Integration Approaches   Haspeslagh and Jemison</vt:lpstr>
      <vt:lpstr>Acquisition Integration Approaches   Haspeslagh and Jemison</vt:lpstr>
      <vt:lpstr>Acquisition Integration Approaches   Haspeslagh and Jemison</vt:lpstr>
      <vt:lpstr>Acquisition Integration Approaches   Haspeslagh and Jemison</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Wilfried Krüger’s Change Management Iceberg</vt:lpstr>
      <vt:lpstr>Wilfried Krüger’s Change Management Iceberg</vt:lpstr>
      <vt:lpstr>Wilfried Krüger’s Change Management Iceberg</vt:lpstr>
      <vt:lpstr>Wilfried Krüger’s Change Management Iceberg</vt:lpstr>
      <vt:lpstr>Wilfried Krüger’s Change Management Iceberg</vt:lpstr>
      <vt:lpstr>ADKAR MODEL OF CHANGE</vt:lpstr>
      <vt:lpstr>ADKAR MODEL OF CHANGE</vt:lpstr>
      <vt:lpstr>JOHN KOTTER’S CHANGE PHASES</vt:lpstr>
      <vt:lpstr>JOHN KOTTER’S CHANGE PHASES</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dc:title>
  <dc:creator>Rafael Marques</dc:creator>
  <cp:lastModifiedBy>Rafael Marques</cp:lastModifiedBy>
  <cp:revision>6</cp:revision>
  <dcterms:created xsi:type="dcterms:W3CDTF">2016-03-29T15:49:20Z</dcterms:created>
  <dcterms:modified xsi:type="dcterms:W3CDTF">2016-03-29T16:52:57Z</dcterms:modified>
</cp:coreProperties>
</file>